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6"/>
  </p:notesMasterIdLst>
  <p:sldIdLst>
    <p:sldId id="256" r:id="rId2"/>
    <p:sldId id="527" r:id="rId3"/>
    <p:sldId id="528" r:id="rId4"/>
    <p:sldId id="810" r:id="rId5"/>
    <p:sldId id="811" r:id="rId6"/>
    <p:sldId id="809" r:id="rId7"/>
    <p:sldId id="741" r:id="rId8"/>
    <p:sldId id="782" r:id="rId9"/>
    <p:sldId id="775" r:id="rId10"/>
    <p:sldId id="776" r:id="rId11"/>
    <p:sldId id="777" r:id="rId12"/>
    <p:sldId id="778" r:id="rId13"/>
    <p:sldId id="784" r:id="rId14"/>
    <p:sldId id="786" r:id="rId15"/>
    <p:sldId id="738" r:id="rId16"/>
    <p:sldId id="739" r:id="rId17"/>
    <p:sldId id="742" r:id="rId18"/>
    <p:sldId id="740" r:id="rId19"/>
    <p:sldId id="743" r:id="rId20"/>
    <p:sldId id="787" r:id="rId21"/>
    <p:sldId id="753" r:id="rId22"/>
    <p:sldId id="794" r:id="rId23"/>
    <p:sldId id="736" r:id="rId24"/>
    <p:sldId id="796" r:id="rId25"/>
    <p:sldId id="788" r:id="rId26"/>
    <p:sldId id="728" r:id="rId27"/>
    <p:sldId id="711" r:id="rId28"/>
    <p:sldId id="744" r:id="rId29"/>
    <p:sldId id="745" r:id="rId30"/>
    <p:sldId id="803" r:id="rId31"/>
    <p:sldId id="789" r:id="rId32"/>
    <p:sldId id="704" r:id="rId33"/>
    <p:sldId id="790" r:id="rId34"/>
    <p:sldId id="708" r:id="rId35"/>
    <p:sldId id="804" r:id="rId36"/>
    <p:sldId id="795" r:id="rId37"/>
    <p:sldId id="797" r:id="rId38"/>
    <p:sldId id="755" r:id="rId39"/>
    <p:sldId id="756" r:id="rId40"/>
    <p:sldId id="757" r:id="rId41"/>
    <p:sldId id="719" r:id="rId42"/>
    <p:sldId id="715" r:id="rId43"/>
    <p:sldId id="798" r:id="rId44"/>
    <p:sldId id="791" r:id="rId45"/>
    <p:sldId id="760" r:id="rId46"/>
    <p:sldId id="761" r:id="rId47"/>
    <p:sldId id="737" r:id="rId48"/>
    <p:sldId id="808" r:id="rId49"/>
    <p:sldId id="762" r:id="rId50"/>
    <p:sldId id="763" r:id="rId51"/>
    <p:sldId id="769" r:id="rId52"/>
    <p:sldId id="770" r:id="rId53"/>
    <p:sldId id="771" r:id="rId54"/>
    <p:sldId id="772" r:id="rId55"/>
    <p:sldId id="773" r:id="rId56"/>
    <p:sldId id="806" r:id="rId57"/>
    <p:sldId id="807" r:id="rId58"/>
    <p:sldId id="747" r:id="rId59"/>
    <p:sldId id="792" r:id="rId60"/>
    <p:sldId id="800" r:id="rId61"/>
    <p:sldId id="801" r:id="rId62"/>
    <p:sldId id="799" r:id="rId63"/>
    <p:sldId id="793" r:id="rId64"/>
    <p:sldId id="805"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0D7CC9-A84E-5A4F-A6A5-AA979EC1F7DE}">
          <p14:sldIdLst>
            <p14:sldId id="256"/>
            <p14:sldId id="527"/>
            <p14:sldId id="528"/>
            <p14:sldId id="810"/>
            <p14:sldId id="811"/>
            <p14:sldId id="809"/>
            <p14:sldId id="741"/>
            <p14:sldId id="782"/>
            <p14:sldId id="775"/>
            <p14:sldId id="776"/>
            <p14:sldId id="777"/>
            <p14:sldId id="778"/>
            <p14:sldId id="784"/>
            <p14:sldId id="786"/>
            <p14:sldId id="738"/>
            <p14:sldId id="739"/>
            <p14:sldId id="742"/>
            <p14:sldId id="740"/>
            <p14:sldId id="743"/>
            <p14:sldId id="787"/>
            <p14:sldId id="753"/>
            <p14:sldId id="794"/>
            <p14:sldId id="736"/>
            <p14:sldId id="796"/>
            <p14:sldId id="788"/>
            <p14:sldId id="728"/>
            <p14:sldId id="711"/>
            <p14:sldId id="744"/>
            <p14:sldId id="745"/>
            <p14:sldId id="803"/>
            <p14:sldId id="789"/>
            <p14:sldId id="704"/>
            <p14:sldId id="790"/>
            <p14:sldId id="708"/>
            <p14:sldId id="804"/>
            <p14:sldId id="795"/>
            <p14:sldId id="797"/>
            <p14:sldId id="755"/>
            <p14:sldId id="756"/>
            <p14:sldId id="757"/>
            <p14:sldId id="719"/>
            <p14:sldId id="715"/>
            <p14:sldId id="798"/>
            <p14:sldId id="791"/>
            <p14:sldId id="760"/>
            <p14:sldId id="761"/>
            <p14:sldId id="737"/>
            <p14:sldId id="808"/>
            <p14:sldId id="762"/>
            <p14:sldId id="763"/>
            <p14:sldId id="769"/>
            <p14:sldId id="770"/>
            <p14:sldId id="771"/>
            <p14:sldId id="772"/>
            <p14:sldId id="773"/>
            <p14:sldId id="806"/>
            <p14:sldId id="807"/>
            <p14:sldId id="747"/>
            <p14:sldId id="792"/>
            <p14:sldId id="800"/>
            <p14:sldId id="801"/>
            <p14:sldId id="799"/>
            <p14:sldId id="793"/>
          </p14:sldIdLst>
        </p14:section>
        <p14:section name="Untitled Section" id="{F58D16EB-D86E-DC4A-B8F7-988DCCD5E465}">
          <p14:sldIdLst>
            <p14:sldId id="8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08"/>
    <p:restoredTop sz="72585"/>
  </p:normalViewPr>
  <p:slideViewPr>
    <p:cSldViewPr snapToGrid="0">
      <p:cViewPr varScale="1">
        <p:scale>
          <a:sx n="91" d="100"/>
          <a:sy n="91" d="100"/>
        </p:scale>
        <p:origin x="22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3F0C94-F7CD-7349-BF1E-42B8752FD902}" type="datetimeFigureOut">
              <a:rPr lang="en-US" smtClean="0"/>
              <a:t>5/25/23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5B2D4-F489-0C43-B080-1E7A20BD1C94}" type="slidenum">
              <a:rPr lang="en-US" smtClean="0"/>
              <a:t>‹#›</a:t>
            </a:fld>
            <a:endParaRPr lang="en-US"/>
          </a:p>
        </p:txBody>
      </p:sp>
    </p:spTree>
    <p:extLst>
      <p:ext uri="{BB962C8B-B14F-4D97-AF65-F5344CB8AC3E}">
        <p14:creationId xmlns:p14="http://schemas.microsoft.com/office/powerpoint/2010/main" val="601804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Loose_coupling" TargetMode="External"/><Relationship Id="rId7" Type="http://schemas.openxmlformats.org/officeDocument/2006/relationships/hyperlink" Target="https://en.wikipedia.org/wiki/Latent_semantic_indexin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en.wikipedia.org/wiki/Coupling_(computer_programming)#cite_note-Arisholm_2004-6" TargetMode="External"/><Relationship Id="rId5" Type="http://schemas.openxmlformats.org/officeDocument/2006/relationships/hyperlink" Target="https://en.wikipedia.org/wiki/Coupling_(computer_programming)#cite_note-Beck_2011-5" TargetMode="External"/><Relationship Id="rId4" Type="http://schemas.openxmlformats.org/officeDocument/2006/relationships/hyperlink" Target="https://en.wikipedia.org/wiki/Information_hidin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Causality"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Message_passing#cite_note-3"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en.wikipedia.org/wiki/Middleware"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a:t>
            </a:fld>
            <a:endParaRPr lang="en-US"/>
          </a:p>
        </p:txBody>
      </p:sp>
    </p:spTree>
    <p:extLst>
      <p:ext uri="{BB962C8B-B14F-4D97-AF65-F5344CB8AC3E}">
        <p14:creationId xmlns:p14="http://schemas.microsoft.com/office/powerpoint/2010/main" val="2029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Dataflow programming perhaps oldest expression of reactive approach. </a:t>
            </a:r>
          </a:p>
          <a:p>
            <a:endParaRPr lang="en-GB" dirty="0"/>
          </a:p>
          <a:p>
            <a:r>
              <a:rPr lang="en-GB" dirty="0"/>
              <a:t>Unlike OO where state is co-located in nodes with the </a:t>
            </a:r>
            <a:r>
              <a:rPr lang="en-GB" dirty="0" err="1"/>
              <a:t>behavior</a:t>
            </a:r>
            <a:r>
              <a:rPr lang="en-GB" dirty="0"/>
              <a:t> that acts upon that state, in dataflow programming data moves between transformations (nodes) via arcs (links).</a:t>
            </a:r>
          </a:p>
          <a:p>
            <a:endParaRPr lang="en-GB" dirty="0"/>
          </a:p>
          <a:p>
            <a:r>
              <a:rPr lang="en-GB" dirty="0"/>
              <a:t>Example: Unix CLI programming, pipes and filters etc.</a:t>
            </a:r>
          </a:p>
        </p:txBody>
      </p:sp>
      <p:sp>
        <p:nvSpPr>
          <p:cNvPr id="4" name="Slide Number Placeholder 3"/>
          <p:cNvSpPr>
            <a:spLocks noGrp="1"/>
          </p:cNvSpPr>
          <p:nvPr>
            <p:ph type="sldNum" sz="quarter" idx="5"/>
          </p:nvPr>
        </p:nvSpPr>
        <p:spPr/>
        <p:txBody>
          <a:bodyPr/>
          <a:lstStyle/>
          <a:p>
            <a:fld id="{5595B2D4-F489-0C43-B080-1E7A20BD1C94}" type="slidenum">
              <a:rPr lang="en-US" smtClean="0"/>
              <a:t>15</a:t>
            </a:fld>
            <a:endParaRPr lang="en-US"/>
          </a:p>
        </p:txBody>
      </p:sp>
    </p:spTree>
    <p:extLst>
      <p:ext uri="{BB962C8B-B14F-4D97-AF65-F5344CB8AC3E}">
        <p14:creationId xmlns:p14="http://schemas.microsoft.com/office/powerpoint/2010/main" val="4213917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Breaking it down, we have a node with an input port, it is activated or fired when an event arrives on the input port arc; it responds to that event with come computation; as it is a ’black box’ it signals what happened by raising an event on an output port (to which others may react)</a:t>
            </a:r>
          </a:p>
          <a:p>
            <a:endParaRPr lang="en-GB" dirty="0"/>
          </a:p>
          <a:p>
            <a:r>
              <a:rPr lang="en-GB" dirty="0"/>
              <a:t>It is reactive because it fires up in response to an event being raised</a:t>
            </a:r>
          </a:p>
          <a:p>
            <a:endParaRPr lang="en-GB" dirty="0"/>
          </a:p>
          <a:p>
            <a:r>
              <a:rPr lang="en-GB" dirty="0"/>
              <a:t>Generally a node is single threaded.</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16</a:t>
            </a:fld>
            <a:endParaRPr lang="en-US"/>
          </a:p>
        </p:txBody>
      </p:sp>
    </p:spTree>
    <p:extLst>
      <p:ext uri="{BB962C8B-B14F-4D97-AF65-F5344CB8AC3E}">
        <p14:creationId xmlns:p14="http://schemas.microsoft.com/office/powerpoint/2010/main" val="118086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special requirements about packets, they are just data</a:t>
            </a:r>
          </a:p>
        </p:txBody>
      </p:sp>
      <p:sp>
        <p:nvSpPr>
          <p:cNvPr id="4" name="Slide Number Placeholder 3"/>
          <p:cNvSpPr>
            <a:spLocks noGrp="1"/>
          </p:cNvSpPr>
          <p:nvPr>
            <p:ph type="sldNum" sz="quarter" idx="5"/>
          </p:nvPr>
        </p:nvSpPr>
        <p:spPr/>
        <p:txBody>
          <a:bodyPr/>
          <a:lstStyle/>
          <a:p>
            <a:fld id="{5595B2D4-F489-0C43-B080-1E7A20BD1C94}" type="slidenum">
              <a:rPr lang="en-US" smtClean="0"/>
              <a:t>17</a:t>
            </a:fld>
            <a:endParaRPr lang="en-US"/>
          </a:p>
        </p:txBody>
      </p:sp>
    </p:spTree>
    <p:extLst>
      <p:ext uri="{BB962C8B-B14F-4D97-AF65-F5344CB8AC3E}">
        <p14:creationId xmlns:p14="http://schemas.microsoft.com/office/powerpoint/2010/main" val="3076461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 or links connect nodes</a:t>
            </a:r>
          </a:p>
          <a:p>
            <a:endParaRPr lang="en-GB" dirty="0"/>
          </a:p>
          <a:p>
            <a:r>
              <a:rPr lang="en-GB" dirty="0"/>
              <a:t>If the link is buffered it means that we can be asynchronous – raise our output event on to the buffer even if the downstream component is currently reacting to an earlier event. This allows us to parallelize, though throughput is limited to the slowest node</a:t>
            </a:r>
          </a:p>
          <a:p>
            <a:endParaRPr lang="en-GB" dirty="0"/>
          </a:p>
          <a:p>
            <a:r>
              <a:rPr lang="en-GB" dirty="0"/>
              <a:t>But for dataflow this is not a requirement, we may build a synchronous pipeline that has no buffering between components i.e. is single threaded</a:t>
            </a:r>
          </a:p>
          <a:p>
            <a:endParaRPr lang="en-GB" dirty="0"/>
          </a:p>
          <a:p>
            <a:r>
              <a:rPr lang="en-GB" dirty="0"/>
              <a:t>May be push =&gt; source is generating events (hot) like a mouse click and we ‘listen’ to them</a:t>
            </a:r>
          </a:p>
          <a:p>
            <a:endParaRPr lang="en-GB" dirty="0"/>
          </a:p>
          <a:p>
            <a:r>
              <a:rPr lang="en-GB" dirty="0"/>
              <a:t>May be pull =&gt; until we ask for events, by firing up a sink that pulls the chain of nodes, nothing is generated</a:t>
            </a:r>
          </a:p>
          <a:p>
            <a:endParaRPr lang="en-GB" dirty="0"/>
          </a:p>
          <a:p>
            <a:r>
              <a:rPr lang="en-GB" dirty="0"/>
              <a:t>If a buffer is full, we can’t output to it =&gt; this creates backpressure or load shedding</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18</a:t>
            </a:fld>
            <a:endParaRPr lang="en-US"/>
          </a:p>
        </p:txBody>
      </p:sp>
    </p:spTree>
    <p:extLst>
      <p:ext uri="{BB962C8B-B14F-4D97-AF65-F5344CB8AC3E}">
        <p14:creationId xmlns:p14="http://schemas.microsoft.com/office/powerpoint/2010/main" val="1627762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Types of coupling</a:t>
            </a:r>
          </a:p>
          <a:p>
            <a:r>
              <a:rPr lang="en-GB" dirty="0">
                <a:effectLst/>
              </a:rPr>
              <a:t>Conceptual model of coupling</a:t>
            </a:r>
          </a:p>
          <a:p>
            <a:r>
              <a:rPr lang="en-GB" dirty="0"/>
              <a:t>Coupling can be "low" (also "</a:t>
            </a:r>
            <a:r>
              <a:rPr lang="en-GB" dirty="0">
                <a:hlinkClick r:id="rId3" tooltip="Loose coupling"/>
              </a:rPr>
              <a:t>loose</a:t>
            </a:r>
            <a:r>
              <a:rPr lang="en-GB" dirty="0"/>
              <a:t>" and "weak") or "high" (also "tight" and "strong"). Some types of coupling, in order of highest to lowest coupling, are as follows: </a:t>
            </a:r>
          </a:p>
          <a:p>
            <a:r>
              <a:rPr lang="en-GB" b="1" dirty="0"/>
              <a:t>Procedural programming</a:t>
            </a:r>
          </a:p>
          <a:p>
            <a:r>
              <a:rPr lang="en-GB" dirty="0"/>
              <a:t>A module here refers to a subroutine of any kind, i.e. a set of one or more statements having a name and preferably its own set of variable names. </a:t>
            </a:r>
          </a:p>
          <a:p>
            <a:r>
              <a:rPr lang="en-GB" b="1" dirty="0"/>
              <a:t>Content coupling</a:t>
            </a:r>
            <a:r>
              <a:rPr lang="en-GB" dirty="0"/>
              <a:t> (high) Content coupling is said to occur when one module uses the code of another module, for instance a branch. This violates </a:t>
            </a:r>
            <a:r>
              <a:rPr lang="en-GB" dirty="0">
                <a:hlinkClick r:id="rId4" tooltip="Information hiding"/>
              </a:rPr>
              <a:t>information hiding</a:t>
            </a:r>
            <a:r>
              <a:rPr lang="en-GB" dirty="0"/>
              <a:t> – a basic software design concept. </a:t>
            </a:r>
          </a:p>
          <a:p>
            <a:r>
              <a:rPr lang="en-GB" b="1" dirty="0"/>
              <a:t>Common coupling</a:t>
            </a:r>
            <a:r>
              <a:rPr lang="en-GB" dirty="0"/>
              <a:t>: Common coupling is said to occur when several modules have access to the same global data. But it can lead to uncontrolled error propagation and unforeseen side-effects when changes are made.</a:t>
            </a:r>
          </a:p>
          <a:p>
            <a:r>
              <a:rPr lang="en-GB" b="1" dirty="0"/>
              <a:t>Control coupling</a:t>
            </a:r>
            <a:r>
              <a:rPr lang="en-GB" dirty="0"/>
              <a:t>: Control coupling is one module controlling the flow of another, by passing it information on what to do (e.g., passing a what-to-do flag). </a:t>
            </a:r>
          </a:p>
          <a:p>
            <a:r>
              <a:rPr lang="en-GB" b="1" dirty="0"/>
              <a:t>Stamp coupling</a:t>
            </a:r>
            <a:r>
              <a:rPr lang="en-GB" dirty="0"/>
              <a:t>: (data-structured coupling) Stamp coupling occurs when modules share a composite data structure and use only parts of it, possibly different parts (e.g., passing a whole record to a function that needs only one field of it). In this situation, a modification in a field that a module does not need may lead to changing the way the module reads the record. </a:t>
            </a:r>
          </a:p>
          <a:p>
            <a:r>
              <a:rPr lang="en-GB" b="1" dirty="0"/>
              <a:t>Data coupling</a:t>
            </a:r>
            <a:r>
              <a:rPr lang="en-GB" dirty="0"/>
              <a:t>: Data coupling occurs when modules share data through, for example, parameters. Each datum is an elementary piece, and these are the only data shared (e.g., passing an integer to a function that computes a square root). </a:t>
            </a:r>
          </a:p>
          <a:p>
            <a:endParaRPr lang="en-GB" b="1" dirty="0"/>
          </a:p>
          <a:p>
            <a:r>
              <a:rPr lang="en-GB" b="1" dirty="0"/>
              <a:t>Object-oriented programming</a:t>
            </a:r>
          </a:p>
          <a:p>
            <a:r>
              <a:rPr lang="en-GB" dirty="0"/>
              <a:t>Subclass coupling Describes the relationship between a child and its parent. The child is connected to its parent, but the parent is not connected to the child. Temporal coupling It is when two actions are bundled together into one module just because they happen to occur at the same time. In recent work various other coupling concepts have been investigated and used as indicators for different modularization principles used in practice.</a:t>
            </a:r>
            <a:r>
              <a:rPr lang="en-GB" baseline="30000" dirty="0">
                <a:hlinkClick r:id="rId5"/>
              </a:rPr>
              <a:t>[5]</a:t>
            </a:r>
            <a:r>
              <a:rPr lang="en-GB" dirty="0"/>
              <a:t> </a:t>
            </a:r>
          </a:p>
          <a:p>
            <a:r>
              <a:rPr lang="en-GB" b="1" dirty="0"/>
              <a:t>Dynamic coupling</a:t>
            </a:r>
          </a:p>
          <a:p>
            <a:r>
              <a:rPr lang="en-GB" dirty="0"/>
              <a:t>The goal of this type of coupling is to provide a run-time evaluation of a software system. It has been argued that static coupling metrics lose precision when dealing with an intensive use of dynamic binding or inheritance.</a:t>
            </a:r>
            <a:r>
              <a:rPr lang="en-GB" baseline="30000" dirty="0">
                <a:hlinkClick r:id="rId6"/>
              </a:rPr>
              <a:t>[6]</a:t>
            </a:r>
            <a:r>
              <a:rPr lang="en-GB" dirty="0"/>
              <a:t> In the attempt to solve this issue, dynamic coupling measures have been taken into account. </a:t>
            </a:r>
          </a:p>
          <a:p>
            <a:r>
              <a:rPr lang="en-GB" b="1" dirty="0"/>
              <a:t>Semantic coupling</a:t>
            </a:r>
          </a:p>
          <a:p>
            <a:r>
              <a:rPr lang="en-GB" dirty="0"/>
              <a:t>This kind of coupling considers the conceptual similarities between software entities using, for example, comments and identifiers and relying on techniques such as </a:t>
            </a:r>
            <a:r>
              <a:rPr lang="en-GB" dirty="0">
                <a:hlinkClick r:id="rId7" tooltip="Latent semantic indexing"/>
              </a:rPr>
              <a:t>latent semantic indexing</a:t>
            </a:r>
            <a:r>
              <a:rPr lang="en-GB" dirty="0"/>
              <a:t> (LSI). </a:t>
            </a:r>
          </a:p>
          <a:p>
            <a:r>
              <a:rPr lang="en-GB" b="1" dirty="0"/>
              <a:t>Logical coupling</a:t>
            </a:r>
          </a:p>
          <a:p>
            <a:r>
              <a:rPr lang="en-GB" dirty="0"/>
              <a:t>Logical coupling (or evolutionary coupling or change coupling) exploits the release history of a software system to find change patterns among modules or classes: e.g., entities that are likely to be changed together or sequences of changes (a change in a class A is always followed by a change in a class B).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19</a:t>
            </a:fld>
            <a:endParaRPr lang="en-US"/>
          </a:p>
        </p:txBody>
      </p:sp>
    </p:spTree>
    <p:extLst>
      <p:ext uri="{BB962C8B-B14F-4D97-AF65-F5344CB8AC3E}">
        <p14:creationId xmlns:p14="http://schemas.microsoft.com/office/powerpoint/2010/main" val="339497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Actor model is a mathematical model for dataflow programming. It provides constraints on what actors can do in response to a message – it is fundamentally driven by message passing.</a:t>
            </a:r>
          </a:p>
          <a:p>
            <a:endParaRPr lang="en-GB" dirty="0"/>
          </a:p>
          <a:p>
            <a:r>
              <a:rPr lang="en-GB" dirty="0"/>
              <a:t>Actors originated from the desire to solve the problem of concurrency – a lock or semaphore can protect data against concurrent access but become a bottleneck – in the actor model a node encapsulated the mutable state and serialized access to it instead.</a:t>
            </a:r>
          </a:p>
          <a:p>
            <a:endParaRPr lang="en-GB" dirty="0"/>
          </a:p>
          <a:p>
            <a:r>
              <a:rPr lang="en-GB" dirty="0"/>
              <a:t>An actor models’ graph is dynamic – that is the destination for a message is the address of an actor. The actor can obtain that information from one of three places: it had before </a:t>
            </a:r>
            <a:r>
              <a:rPr lang="en-GB" dirty="0" err="1"/>
              <a:t>reciept</a:t>
            </a:r>
            <a:r>
              <a:rPr lang="en-GB" dirty="0"/>
              <a:t>, on a message passed to it, because the actor activated the new actor it wants to send to. The passing of an address in the message, or creation of nodes allows the path of data to be determined dynamically</a:t>
            </a:r>
          </a:p>
          <a:p>
            <a:endParaRPr lang="en-GB" dirty="0"/>
          </a:p>
          <a:p>
            <a:r>
              <a:rPr lang="en-GB" dirty="0"/>
              <a:t>Examples: Erlang, </a:t>
            </a:r>
            <a:r>
              <a:rPr lang="en-GB" dirty="0" err="1"/>
              <a:t>Akka</a:t>
            </a:r>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23</a:t>
            </a:fld>
            <a:endParaRPr lang="en-US"/>
          </a:p>
        </p:txBody>
      </p:sp>
    </p:spTree>
    <p:extLst>
      <p:ext uri="{BB962C8B-B14F-4D97-AF65-F5344CB8AC3E}">
        <p14:creationId xmlns:p14="http://schemas.microsoft.com/office/powerpoint/2010/main" val="2920830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27</a:t>
            </a:fld>
            <a:endParaRPr lang="en-US"/>
          </a:p>
        </p:txBody>
      </p:sp>
    </p:spTree>
    <p:extLst>
      <p:ext uri="{BB962C8B-B14F-4D97-AF65-F5344CB8AC3E}">
        <p14:creationId xmlns:p14="http://schemas.microsoft.com/office/powerpoint/2010/main" val="3703890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28</a:t>
            </a:fld>
            <a:endParaRPr lang="en-US"/>
          </a:p>
        </p:txBody>
      </p:sp>
    </p:spTree>
    <p:extLst>
      <p:ext uri="{BB962C8B-B14F-4D97-AF65-F5344CB8AC3E}">
        <p14:creationId xmlns:p14="http://schemas.microsoft.com/office/powerpoint/2010/main" val="3730296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29</a:t>
            </a:fld>
            <a:endParaRPr lang="en-US"/>
          </a:p>
        </p:txBody>
      </p:sp>
    </p:spTree>
    <p:extLst>
      <p:ext uri="{BB962C8B-B14F-4D97-AF65-F5344CB8AC3E}">
        <p14:creationId xmlns:p14="http://schemas.microsoft.com/office/powerpoint/2010/main" val="2232695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30</a:t>
            </a:fld>
            <a:endParaRPr lang="en-US"/>
          </a:p>
        </p:txBody>
      </p:sp>
    </p:spTree>
    <p:extLst>
      <p:ext uri="{BB962C8B-B14F-4D97-AF65-F5344CB8AC3E}">
        <p14:creationId xmlns:p14="http://schemas.microsoft.com/office/powerpoint/2010/main" val="2298447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34</a:t>
            </a:fld>
            <a:endParaRPr lang="en-US"/>
          </a:p>
        </p:txBody>
      </p:sp>
    </p:spTree>
    <p:extLst>
      <p:ext uri="{BB962C8B-B14F-4D97-AF65-F5344CB8AC3E}">
        <p14:creationId xmlns:p14="http://schemas.microsoft.com/office/powerpoint/2010/main" val="3898842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35</a:t>
            </a:fld>
            <a:endParaRPr lang="en-US"/>
          </a:p>
        </p:txBody>
      </p:sp>
    </p:spTree>
    <p:extLst>
      <p:ext uri="{BB962C8B-B14F-4D97-AF65-F5344CB8AC3E}">
        <p14:creationId xmlns:p14="http://schemas.microsoft.com/office/powerpoint/2010/main" val="2867905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Dataflow</a:t>
            </a:r>
            <a:r>
              <a:rPr lang="en-US" sz="1200" dirty="0"/>
              <a:t> Reactive architectures inherit from dataflow programming – we conceive of our application as a graph of nodes that perform operations on data </a:t>
            </a:r>
            <a:r>
              <a:rPr lang="en-US" sz="1200" b="1" dirty="0"/>
              <a:t>flowing</a:t>
            </a:r>
            <a:r>
              <a:rPr lang="en-US" sz="1200" dirty="0"/>
              <a:t> through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shines in the creation of data-driven applications through the composition of components in workflows. Thinking in terms of dataflow, how the data flows through the system, what </a:t>
            </a:r>
            <a:r>
              <a:rPr lang="en-GB" dirty="0" err="1"/>
              <a:t>behavior</a:t>
            </a:r>
            <a:r>
              <a:rPr lang="en-GB" dirty="0"/>
              <a:t> it is triggering and where, and how components are </a:t>
            </a:r>
            <a:r>
              <a:rPr lang="en-GB" dirty="0">
                <a:hlinkClick r:id="rId3"/>
              </a:rPr>
              <a:t>causally related</a:t>
            </a:r>
            <a:r>
              <a:rPr lang="en-GB" dirty="0"/>
              <a:t> allows focusing on the </a:t>
            </a:r>
            <a:r>
              <a:rPr lang="en-GB" i="1" dirty="0" err="1"/>
              <a:t>behavior</a:t>
            </a:r>
            <a:r>
              <a:rPr lang="en-GB" dirty="0"/>
              <a:t> instead of the only on the </a:t>
            </a:r>
            <a:r>
              <a:rPr lang="en-GB" i="1" dirty="0"/>
              <a:t>structure</a:t>
            </a:r>
            <a:r>
              <a:rPr lang="en-GB" dirty="0"/>
              <a:t>. Orchestrate workflow and integration by letting components (or subsystems) subscribe to each other’s </a:t>
            </a:r>
            <a:r>
              <a:rPr lang="en-GB" i="1" dirty="0"/>
              <a:t>event streams</a:t>
            </a:r>
            <a:r>
              <a:rPr lang="en-GB" dirty="0"/>
              <a:t>, consuming on-demand the asynchronously published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36</a:t>
            </a:fld>
            <a:endParaRPr lang="en-US"/>
          </a:p>
        </p:txBody>
      </p:sp>
    </p:spTree>
    <p:extLst>
      <p:ext uri="{BB962C8B-B14F-4D97-AF65-F5344CB8AC3E}">
        <p14:creationId xmlns:p14="http://schemas.microsoft.com/office/powerpoint/2010/main" val="2748279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Assert Autonomy: </a:t>
            </a:r>
            <a:r>
              <a:rPr lang="en-GB" i="1" dirty="0"/>
              <a:t>Design components that act independently and interact collaboratively. </a:t>
            </a:r>
            <a:r>
              <a:rPr lang="en-GB" dirty="0"/>
              <a:t>In Reactive applications, autonomy is achieved by clearly defining the component boundaries, who owns what data and how the owners make it available, and by designing them such that each party is afforded the necessary degree of freedom to make its own decisions.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Actors are ONE option: </a:t>
            </a:r>
            <a:r>
              <a:rPr lang="en-US" sz="1200" dirty="0"/>
              <a:t>although actor frameworks are one option, reactive applications like this can use many implementation approaches</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37</a:t>
            </a:fld>
            <a:endParaRPr lang="en-US"/>
          </a:p>
        </p:txBody>
      </p:sp>
    </p:spTree>
    <p:extLst>
      <p:ext uri="{BB962C8B-B14F-4D97-AF65-F5344CB8AC3E}">
        <p14:creationId xmlns:p14="http://schemas.microsoft.com/office/powerpoint/2010/main" val="533692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Resource might be something like vouchers here; once you have used a voucher code for a discount, it can’t be reused by that customer</a:t>
            </a:r>
          </a:p>
        </p:txBody>
      </p:sp>
      <p:sp>
        <p:nvSpPr>
          <p:cNvPr id="4" name="Slide Number Placeholder 3"/>
          <p:cNvSpPr>
            <a:spLocks noGrp="1"/>
          </p:cNvSpPr>
          <p:nvPr>
            <p:ph type="sldNum" sz="quarter" idx="5"/>
          </p:nvPr>
        </p:nvSpPr>
        <p:spPr/>
        <p:txBody>
          <a:bodyPr/>
          <a:lstStyle/>
          <a:p>
            <a:fld id="{5595B2D4-F489-0C43-B080-1E7A20BD1C94}" type="slidenum">
              <a:rPr lang="en-US" smtClean="0"/>
              <a:t>38</a:t>
            </a:fld>
            <a:endParaRPr lang="en-US"/>
          </a:p>
        </p:txBody>
      </p:sp>
    </p:spTree>
    <p:extLst>
      <p:ext uri="{BB962C8B-B14F-4D97-AF65-F5344CB8AC3E}">
        <p14:creationId xmlns:p14="http://schemas.microsoft.com/office/powerpoint/2010/main" val="2705915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need to block for request-response, we get a reply via a message too</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42</a:t>
            </a:fld>
            <a:endParaRPr lang="en-US"/>
          </a:p>
        </p:txBody>
      </p:sp>
    </p:spTree>
    <p:extLst>
      <p:ext uri="{BB962C8B-B14F-4D97-AF65-F5344CB8AC3E}">
        <p14:creationId xmlns:p14="http://schemas.microsoft.com/office/powerpoint/2010/main" val="690157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Unhappy paths are also messages, just a different message, usually to a different port</a:t>
            </a:r>
          </a:p>
        </p:txBody>
      </p:sp>
      <p:sp>
        <p:nvSpPr>
          <p:cNvPr id="4" name="Slide Number Placeholder 3"/>
          <p:cNvSpPr>
            <a:spLocks noGrp="1"/>
          </p:cNvSpPr>
          <p:nvPr>
            <p:ph type="sldNum" sz="quarter" idx="5"/>
          </p:nvPr>
        </p:nvSpPr>
        <p:spPr/>
        <p:txBody>
          <a:bodyPr/>
          <a:lstStyle/>
          <a:p>
            <a:fld id="{5595B2D4-F489-0C43-B080-1E7A20BD1C94}" type="slidenum">
              <a:rPr lang="en-US" smtClean="0"/>
              <a:t>43</a:t>
            </a:fld>
            <a:endParaRPr lang="en-US"/>
          </a:p>
        </p:txBody>
      </p:sp>
    </p:spTree>
    <p:extLst>
      <p:ext uri="{BB962C8B-B14F-4D97-AF65-F5344CB8AC3E}">
        <p14:creationId xmlns:p14="http://schemas.microsoft.com/office/powerpoint/2010/main" val="985066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asynchronous message passing the receiving object can be down or busy when the requesting object sends the message. Continuing the function call analogy, it is like a function call that returns immediately, without waiting for the called function to complete. Messages are sent to a queue where they are stored until the receiving process requests them. The receiving process processes its messages and sends results to a queue for pickup by the original process (or some designated next process).</a:t>
            </a:r>
            <a:r>
              <a:rPr lang="en-GB" baseline="30000" dirty="0">
                <a:hlinkClick r:id="rId3"/>
              </a:rPr>
              <a:t>[3]</a:t>
            </a:r>
            <a:r>
              <a:rPr lang="en-GB" dirty="0"/>
              <a:t> </a:t>
            </a:r>
          </a:p>
          <a:p>
            <a:r>
              <a:rPr lang="en-GB" dirty="0"/>
              <a:t>Asynchronous messaging requires additional capabilities for storing and retransmitting data for systems that may not run concurrently, and are generally handled by an intermediary level of software (often called </a:t>
            </a:r>
            <a:r>
              <a:rPr lang="en-GB" dirty="0">
                <a:hlinkClick r:id="rId4" tooltip="Middleware"/>
              </a:rPr>
              <a:t>middleware</a:t>
            </a:r>
            <a:r>
              <a:rPr lang="en-GB" dirty="0"/>
              <a:t>); a common type being Message-oriented middleware (MOM).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45</a:t>
            </a:fld>
            <a:endParaRPr lang="en-US"/>
          </a:p>
        </p:txBody>
      </p:sp>
    </p:spTree>
    <p:extLst>
      <p:ext uri="{BB962C8B-B14F-4D97-AF65-F5344CB8AC3E}">
        <p14:creationId xmlns:p14="http://schemas.microsoft.com/office/powerpoint/2010/main" val="23456445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send a message to request the pricing model, and get a reply, over an asynchronous channel.</a:t>
            </a:r>
          </a:p>
          <a:p>
            <a:endParaRPr lang="en-GB" dirty="0"/>
          </a:p>
          <a:p>
            <a:r>
              <a:rPr lang="en-GB" dirty="0"/>
              <a:t>This means we need to suspend pricing whilst we wait for a response with the model to come back, and then load the current pricing activity via correlation id</a:t>
            </a:r>
          </a:p>
        </p:txBody>
      </p:sp>
      <p:sp>
        <p:nvSpPr>
          <p:cNvPr id="4" name="Slide Number Placeholder 3"/>
          <p:cNvSpPr>
            <a:spLocks noGrp="1"/>
          </p:cNvSpPr>
          <p:nvPr>
            <p:ph type="sldNum" sz="quarter" idx="5"/>
          </p:nvPr>
        </p:nvSpPr>
        <p:spPr/>
        <p:txBody>
          <a:bodyPr/>
          <a:lstStyle/>
          <a:p>
            <a:fld id="{5595B2D4-F489-0C43-B080-1E7A20BD1C94}" type="slidenum">
              <a:rPr lang="en-US" smtClean="0"/>
              <a:t>48</a:t>
            </a:fld>
            <a:endParaRPr lang="en-US"/>
          </a:p>
        </p:txBody>
      </p:sp>
    </p:spTree>
    <p:extLst>
      <p:ext uri="{BB962C8B-B14F-4D97-AF65-F5344CB8AC3E}">
        <p14:creationId xmlns:p14="http://schemas.microsoft.com/office/powerpoint/2010/main" val="37552948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we remember FBP lookups, we can simplify and avoid the need to suspend the pricing operation, by having the required information ahead of time</a:t>
            </a:r>
          </a:p>
        </p:txBody>
      </p:sp>
      <p:sp>
        <p:nvSpPr>
          <p:cNvPr id="4" name="Slide Number Placeholder 3"/>
          <p:cNvSpPr>
            <a:spLocks noGrp="1"/>
          </p:cNvSpPr>
          <p:nvPr>
            <p:ph type="sldNum" sz="quarter" idx="5"/>
          </p:nvPr>
        </p:nvSpPr>
        <p:spPr/>
        <p:txBody>
          <a:bodyPr/>
          <a:lstStyle/>
          <a:p>
            <a:fld id="{5595B2D4-F489-0C43-B080-1E7A20BD1C94}" type="slidenum">
              <a:rPr lang="en-US" smtClean="0"/>
              <a:t>49</a:t>
            </a:fld>
            <a:endParaRPr lang="en-US"/>
          </a:p>
        </p:txBody>
      </p:sp>
    </p:spTree>
    <p:extLst>
      <p:ext uri="{BB962C8B-B14F-4D97-AF65-F5344CB8AC3E}">
        <p14:creationId xmlns:p14="http://schemas.microsoft.com/office/powerpoint/2010/main" val="218636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492A18-A4E3-7F4F-ABFD-2D4D7B82C1A7}" type="slidenum">
              <a:rPr lang="en-US" smtClean="0"/>
              <a:t>3</a:t>
            </a:fld>
            <a:endParaRPr lang="en-US"/>
          </a:p>
        </p:txBody>
      </p:sp>
    </p:spTree>
    <p:extLst>
      <p:ext uri="{BB962C8B-B14F-4D97-AF65-F5344CB8AC3E}">
        <p14:creationId xmlns:p14="http://schemas.microsoft.com/office/powerpoint/2010/main" val="433292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51</a:t>
            </a:fld>
            <a:endParaRPr lang="en-US"/>
          </a:p>
        </p:txBody>
      </p:sp>
    </p:spTree>
    <p:extLst>
      <p:ext uri="{BB962C8B-B14F-4D97-AF65-F5344CB8AC3E}">
        <p14:creationId xmlns:p14="http://schemas.microsoft.com/office/powerpoint/2010/main" val="20443857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56</a:t>
            </a:fld>
            <a:endParaRPr lang="en-US"/>
          </a:p>
        </p:txBody>
      </p:sp>
    </p:spTree>
    <p:extLst>
      <p:ext uri="{BB962C8B-B14F-4D97-AF65-F5344CB8AC3E}">
        <p14:creationId xmlns:p14="http://schemas.microsoft.com/office/powerpoint/2010/main" val="449207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r>
              <a:rPr lang="en-GB" b="0" i="0" dirty="0">
                <a:effectLst/>
                <a:latin typeface="Palatino Linotype" panose="02040502050505030304" pitchFamily="18" charset="0"/>
              </a:rPr>
              <a:t>Back-pressure is the concept of the producer getting backwards pressure from the pipe it shoves data down, forcing it to slow down until the pressure alleviates. Back pressure is a good option when data loss is unacceptable and the extra latency is not an issue.</a:t>
            </a:r>
          </a:p>
          <a:p>
            <a:pPr algn="l"/>
            <a:r>
              <a:rPr lang="en-GB" b="0" i="0" dirty="0">
                <a:effectLst/>
                <a:latin typeface="Palatino Linotype" panose="02040502050505030304" pitchFamily="18" charset="0"/>
              </a:rPr>
              <a:t>Load-shedding means we discard data in order to keep up. This can be a great option for metrics that are published at high velocity. We might receive a metric at a 1000 updates per second, but only need 10 per second in order to meet our SLA. We can even prioritize our load-shedding intelligently so we only discard less valuable data.</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58</a:t>
            </a:fld>
            <a:endParaRPr lang="en-US"/>
          </a:p>
        </p:txBody>
      </p:sp>
    </p:spTree>
    <p:extLst>
      <p:ext uri="{BB962C8B-B14F-4D97-AF65-F5344CB8AC3E}">
        <p14:creationId xmlns:p14="http://schemas.microsoft.com/office/powerpoint/2010/main" val="3199881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60</a:t>
            </a:fld>
            <a:endParaRPr lang="en-US"/>
          </a:p>
        </p:txBody>
      </p:sp>
    </p:spTree>
    <p:extLst>
      <p:ext uri="{BB962C8B-B14F-4D97-AF65-F5344CB8AC3E}">
        <p14:creationId xmlns:p14="http://schemas.microsoft.com/office/powerpoint/2010/main" val="1827531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Single Threaded nodes have lots of advantages:</a:t>
            </a:r>
          </a:p>
          <a:p>
            <a:endParaRPr lang="en-GB" dirty="0"/>
          </a:p>
          <a:p>
            <a:pPr marL="171450" indent="-171450">
              <a:buFontTx/>
              <a:buChar char="-"/>
            </a:pPr>
            <a:r>
              <a:rPr lang="en-GB" dirty="0"/>
              <a:t>Simpler programming model, I don’t have to worry about synchronization</a:t>
            </a:r>
          </a:p>
          <a:p>
            <a:pPr marL="171450" indent="-171450">
              <a:buFontTx/>
              <a:buChar char="-"/>
            </a:pPr>
            <a:r>
              <a:rPr lang="en-GB" dirty="0"/>
              <a:t>No context </a:t>
            </a:r>
            <a:r>
              <a:rPr lang="en-GB" dirty="0" err="1"/>
              <a:t>switcthing</a:t>
            </a:r>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62</a:t>
            </a:fld>
            <a:endParaRPr lang="en-US"/>
          </a:p>
        </p:txBody>
      </p:sp>
    </p:spTree>
    <p:extLst>
      <p:ext uri="{BB962C8B-B14F-4D97-AF65-F5344CB8AC3E}">
        <p14:creationId xmlns:p14="http://schemas.microsoft.com/office/powerpoint/2010/main" val="2922127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just the actor model!!! These ideas have seen expression beyond the actor model, and we would rather follow </a:t>
            </a:r>
            <a:r>
              <a:rPr lang="en-GB" dirty="0" err="1"/>
              <a:t>Helland</a:t>
            </a:r>
            <a:r>
              <a:rPr lang="en-GB" dirty="0"/>
              <a:t> in noting that many implementations are possible, including the actor model and we will talk about a few of them</a:t>
            </a:r>
          </a:p>
        </p:txBody>
      </p:sp>
      <p:sp>
        <p:nvSpPr>
          <p:cNvPr id="4" name="Slide Number Placeholder 3"/>
          <p:cNvSpPr>
            <a:spLocks noGrp="1"/>
          </p:cNvSpPr>
          <p:nvPr>
            <p:ph type="sldNum" sz="quarter" idx="5"/>
          </p:nvPr>
        </p:nvSpPr>
        <p:spPr/>
        <p:txBody>
          <a:bodyPr/>
          <a:lstStyle/>
          <a:p>
            <a:fld id="{5595B2D4-F489-0C43-B080-1E7A20BD1C94}" type="slidenum">
              <a:rPr lang="en-US" smtClean="0"/>
              <a:t>4</a:t>
            </a:fld>
            <a:endParaRPr lang="en-US"/>
          </a:p>
        </p:txBody>
      </p:sp>
    </p:spTree>
    <p:extLst>
      <p:ext uri="{BB962C8B-B14F-4D97-AF65-F5344CB8AC3E}">
        <p14:creationId xmlns:p14="http://schemas.microsoft.com/office/powerpoint/2010/main" val="3477164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Core idea: we model software as a flow of data, a stream, and our requirements as transformations to that data</a:t>
            </a:r>
          </a:p>
        </p:txBody>
      </p:sp>
      <p:sp>
        <p:nvSpPr>
          <p:cNvPr id="4" name="Slide Number Placeholder 3"/>
          <p:cNvSpPr>
            <a:spLocks noGrp="1"/>
          </p:cNvSpPr>
          <p:nvPr>
            <p:ph type="sldNum" sz="quarter" idx="5"/>
          </p:nvPr>
        </p:nvSpPr>
        <p:spPr/>
        <p:txBody>
          <a:bodyPr/>
          <a:lstStyle/>
          <a:p>
            <a:fld id="{5595B2D4-F489-0C43-B080-1E7A20BD1C94}" type="slidenum">
              <a:rPr lang="en-US" smtClean="0"/>
              <a:t>7</a:t>
            </a:fld>
            <a:endParaRPr lang="en-US"/>
          </a:p>
        </p:txBody>
      </p:sp>
    </p:spTree>
    <p:extLst>
      <p:ext uri="{BB962C8B-B14F-4D97-AF65-F5344CB8AC3E}">
        <p14:creationId xmlns:p14="http://schemas.microsoft.com/office/powerpoint/2010/main" val="2451250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class has a role, with attendant responsibilities</a:t>
            </a:r>
          </a:p>
          <a:p>
            <a:r>
              <a:rPr lang="en-GB" dirty="0"/>
              <a:t>We capture those responsibilities as </a:t>
            </a:r>
            <a:r>
              <a:rPr lang="en-GB" dirty="0" err="1"/>
              <a:t>behaviors</a:t>
            </a:r>
            <a:endParaRPr lang="en-GB" dirty="0"/>
          </a:p>
          <a:p>
            <a:r>
              <a:rPr lang="en-GB" dirty="0"/>
              <a:t>We encapsulate the data that those </a:t>
            </a:r>
            <a:r>
              <a:rPr lang="en-GB" dirty="0" err="1"/>
              <a:t>behaviors</a:t>
            </a:r>
            <a:r>
              <a:rPr lang="en-GB" dirty="0"/>
              <a:t> need within the object</a:t>
            </a:r>
          </a:p>
          <a:p>
            <a:endParaRPr lang="en-GB" dirty="0"/>
          </a:p>
          <a:p>
            <a:r>
              <a:rPr lang="en-GB" dirty="0"/>
              <a:t>A system passes control to meet a use case between different classes with roles in the system, via message passing</a:t>
            </a:r>
          </a:p>
          <a:p>
            <a:r>
              <a:rPr lang="en-GB" dirty="0"/>
              <a:t>This is a “call and return” approach i.e. main on down</a:t>
            </a:r>
          </a:p>
          <a:p>
            <a:r>
              <a:rPr lang="en-GB" dirty="0"/>
              <a:t>Roles may be inherited via dynamic dispatch.</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a:t>
            </a:fld>
            <a:endParaRPr lang="en-US"/>
          </a:p>
        </p:txBody>
      </p:sp>
    </p:spTree>
    <p:extLst>
      <p:ext uri="{BB962C8B-B14F-4D97-AF65-F5344CB8AC3E}">
        <p14:creationId xmlns:p14="http://schemas.microsoft.com/office/powerpoint/2010/main" val="3908463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service has a role in the system, and attendant responsibilities which it exposes via various operations/</a:t>
            </a:r>
            <a:r>
              <a:rPr lang="en-GB" dirty="0" err="1"/>
              <a:t>behaviors</a:t>
            </a:r>
            <a:r>
              <a:rPr lang="en-GB" dirty="0"/>
              <a:t>.</a:t>
            </a:r>
          </a:p>
          <a:p>
            <a:endParaRPr lang="en-GB" dirty="0"/>
          </a:p>
          <a:p>
            <a:r>
              <a:rPr lang="en-GB" dirty="0"/>
              <a:t>The service encapsulates the data that it is associated with </a:t>
            </a:r>
            <a:r>
              <a:rPr lang="en-GB" dirty="0" err="1"/>
              <a:t>thos</a:t>
            </a:r>
            <a:r>
              <a:rPr lang="en-GB" dirty="0"/>
              <a:t> </a:t>
            </a:r>
            <a:r>
              <a:rPr lang="en-GB" dirty="0" err="1"/>
              <a:t>behaviors</a:t>
            </a:r>
            <a:endParaRPr lang="en-GB" dirty="0"/>
          </a:p>
          <a:p>
            <a:endParaRPr lang="en-GB" dirty="0"/>
          </a:p>
          <a:p>
            <a:r>
              <a:rPr lang="en-GB" dirty="0"/>
              <a:t>This is OO as an architectural principle.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a:t>
            </a:fld>
            <a:endParaRPr lang="en-US"/>
          </a:p>
        </p:txBody>
      </p:sp>
    </p:spTree>
    <p:extLst>
      <p:ext uri="{BB962C8B-B14F-4D97-AF65-F5344CB8AC3E}">
        <p14:creationId xmlns:p14="http://schemas.microsoft.com/office/powerpoint/2010/main" val="2654906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we are making OO large, we have a tendency to use ”call and return” via a main method at our API gateway.</a:t>
            </a:r>
          </a:p>
          <a:p>
            <a:endParaRPr lang="en-GB" dirty="0"/>
          </a:p>
          <a:p>
            <a:r>
              <a:rPr lang="en-GB" dirty="0"/>
              <a:t>The problem with this is that we are effectively creating a distributed monolith because we are driving from our main method – the gateway.</a:t>
            </a:r>
          </a:p>
          <a:p>
            <a:endParaRPr lang="en-GB" dirty="0"/>
          </a:p>
          <a:p>
            <a:r>
              <a:rPr lang="en-GB" dirty="0"/>
              <a:t>Is there a better paradigm??</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11</a:t>
            </a:fld>
            <a:endParaRPr lang="en-US"/>
          </a:p>
        </p:txBody>
      </p:sp>
    </p:spTree>
    <p:extLst>
      <p:ext uri="{BB962C8B-B14F-4D97-AF65-F5344CB8AC3E}">
        <p14:creationId xmlns:p14="http://schemas.microsoft.com/office/powerpoint/2010/main" val="3508747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Typically we use RPC to replace the method calls, which tends to make us brittle as failure </a:t>
            </a:r>
            <a:r>
              <a:rPr lang="en-GB" dirty="0" err="1"/>
              <a:t>propogates</a:t>
            </a:r>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12</a:t>
            </a:fld>
            <a:endParaRPr lang="en-US"/>
          </a:p>
        </p:txBody>
      </p:sp>
    </p:spTree>
    <p:extLst>
      <p:ext uri="{BB962C8B-B14F-4D97-AF65-F5344CB8AC3E}">
        <p14:creationId xmlns:p14="http://schemas.microsoft.com/office/powerpoint/2010/main" val="4023077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1E458-4120-D95D-A74B-4C6A4CF76A6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B5267B9-3E87-DC8E-00BB-CA78A6B6E7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0811698-E567-B665-8139-828CCDA993E6}"/>
              </a:ext>
            </a:extLst>
          </p:cNvPr>
          <p:cNvSpPr>
            <a:spLocks noGrp="1"/>
          </p:cNvSpPr>
          <p:nvPr>
            <p:ph type="dt" sz="half" idx="10"/>
          </p:nvPr>
        </p:nvSpPr>
        <p:spPr/>
        <p:txBody>
          <a:bodyPr/>
          <a:lstStyle/>
          <a:p>
            <a:fld id="{8FE60B6A-A002-9740-AECD-65FACF80B885}" type="datetime1">
              <a:rPr lang="en-GB" smtClean="0"/>
              <a:t>25/05/2023</a:t>
            </a:fld>
            <a:endParaRPr lang="en-US"/>
          </a:p>
        </p:txBody>
      </p:sp>
      <p:sp>
        <p:nvSpPr>
          <p:cNvPr id="5" name="Footer Placeholder 4">
            <a:extLst>
              <a:ext uri="{FF2B5EF4-FFF2-40B4-BE49-F238E27FC236}">
                <a16:creationId xmlns:a16="http://schemas.microsoft.com/office/drawing/2014/main" id="{1DFB11CE-9EC1-1E12-48BA-4B4A7C66C2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785BF7-B99A-640A-5A6A-5C132C6CD5AC}"/>
              </a:ext>
            </a:extLst>
          </p:cNvPr>
          <p:cNvSpPr>
            <a:spLocks noGrp="1"/>
          </p:cNvSpPr>
          <p:nvPr>
            <p:ph type="sldNum" sz="quarter" idx="12"/>
          </p:nvPr>
        </p:nvSpPr>
        <p:spPr/>
        <p:txBody>
          <a:bodyPr/>
          <a:lstStyle/>
          <a:p>
            <a:fld id="{D8273862-4A78-4144-8C8C-371630D2B803}" type="slidenum">
              <a:rPr lang="en-US" smtClean="0"/>
              <a:t>‹#›</a:t>
            </a:fld>
            <a:endParaRPr lang="en-US"/>
          </a:p>
        </p:txBody>
      </p:sp>
    </p:spTree>
    <p:extLst>
      <p:ext uri="{BB962C8B-B14F-4D97-AF65-F5344CB8AC3E}">
        <p14:creationId xmlns:p14="http://schemas.microsoft.com/office/powerpoint/2010/main" val="4114343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667ED-0F0B-CBC1-33C0-716670EC2CC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CFA855B-FE5D-62BB-D6A4-286BBA00731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0C6AA61-2A6D-75BE-BB49-26595D593B15}"/>
              </a:ext>
            </a:extLst>
          </p:cNvPr>
          <p:cNvSpPr>
            <a:spLocks noGrp="1"/>
          </p:cNvSpPr>
          <p:nvPr>
            <p:ph type="dt" sz="half" idx="10"/>
          </p:nvPr>
        </p:nvSpPr>
        <p:spPr/>
        <p:txBody>
          <a:bodyPr/>
          <a:lstStyle/>
          <a:p>
            <a:fld id="{B5CFC2AC-31CF-BD46-A60A-1EFD4DCABFD8}" type="datetime1">
              <a:rPr lang="en-GB" smtClean="0"/>
              <a:t>25/05/2023</a:t>
            </a:fld>
            <a:endParaRPr lang="en-US"/>
          </a:p>
        </p:txBody>
      </p:sp>
      <p:sp>
        <p:nvSpPr>
          <p:cNvPr id="5" name="Footer Placeholder 4">
            <a:extLst>
              <a:ext uri="{FF2B5EF4-FFF2-40B4-BE49-F238E27FC236}">
                <a16:creationId xmlns:a16="http://schemas.microsoft.com/office/drawing/2014/main" id="{2ACE5D2D-481D-D0CD-A8FA-936005A800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15010C-3AE2-57E1-AA08-22980702D4D3}"/>
              </a:ext>
            </a:extLst>
          </p:cNvPr>
          <p:cNvSpPr>
            <a:spLocks noGrp="1"/>
          </p:cNvSpPr>
          <p:nvPr>
            <p:ph type="sldNum" sz="quarter" idx="12"/>
          </p:nvPr>
        </p:nvSpPr>
        <p:spPr/>
        <p:txBody>
          <a:bodyPr/>
          <a:lstStyle/>
          <a:p>
            <a:fld id="{D8273862-4A78-4144-8C8C-371630D2B803}" type="slidenum">
              <a:rPr lang="en-US" smtClean="0"/>
              <a:t>‹#›</a:t>
            </a:fld>
            <a:endParaRPr lang="en-US"/>
          </a:p>
        </p:txBody>
      </p:sp>
    </p:spTree>
    <p:extLst>
      <p:ext uri="{BB962C8B-B14F-4D97-AF65-F5344CB8AC3E}">
        <p14:creationId xmlns:p14="http://schemas.microsoft.com/office/powerpoint/2010/main" val="1762213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0661BA-35AC-AB14-7D9A-229DE6F5AAD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2883A58-8F55-143F-5B2B-FA13EF6ABC8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9558B4A-3C65-F8D0-BBD0-BF0D6DBDB394}"/>
              </a:ext>
            </a:extLst>
          </p:cNvPr>
          <p:cNvSpPr>
            <a:spLocks noGrp="1"/>
          </p:cNvSpPr>
          <p:nvPr>
            <p:ph type="dt" sz="half" idx="10"/>
          </p:nvPr>
        </p:nvSpPr>
        <p:spPr/>
        <p:txBody>
          <a:bodyPr/>
          <a:lstStyle/>
          <a:p>
            <a:fld id="{01AC31B1-04CD-FA45-B9A4-8C0D17BF3808}" type="datetime1">
              <a:rPr lang="en-GB" smtClean="0"/>
              <a:t>25/05/2023</a:t>
            </a:fld>
            <a:endParaRPr lang="en-US"/>
          </a:p>
        </p:txBody>
      </p:sp>
      <p:sp>
        <p:nvSpPr>
          <p:cNvPr id="5" name="Footer Placeholder 4">
            <a:extLst>
              <a:ext uri="{FF2B5EF4-FFF2-40B4-BE49-F238E27FC236}">
                <a16:creationId xmlns:a16="http://schemas.microsoft.com/office/drawing/2014/main" id="{BCEFD7C5-D4EE-8118-A43F-1E0A0201D7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D7A4-4BDD-374E-2D50-E59AB6E43BB2}"/>
              </a:ext>
            </a:extLst>
          </p:cNvPr>
          <p:cNvSpPr>
            <a:spLocks noGrp="1"/>
          </p:cNvSpPr>
          <p:nvPr>
            <p:ph type="sldNum" sz="quarter" idx="12"/>
          </p:nvPr>
        </p:nvSpPr>
        <p:spPr/>
        <p:txBody>
          <a:bodyPr/>
          <a:lstStyle/>
          <a:p>
            <a:fld id="{D8273862-4A78-4144-8C8C-371630D2B803}" type="slidenum">
              <a:rPr lang="en-US" smtClean="0"/>
              <a:t>‹#›</a:t>
            </a:fld>
            <a:endParaRPr lang="en-US"/>
          </a:p>
        </p:txBody>
      </p:sp>
    </p:spTree>
    <p:extLst>
      <p:ext uri="{BB962C8B-B14F-4D97-AF65-F5344CB8AC3E}">
        <p14:creationId xmlns:p14="http://schemas.microsoft.com/office/powerpoint/2010/main" val="3334119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D7DF-32D6-7D36-B7D4-6B828C95409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8737B50-B8F7-6BAC-F0DD-7B74D3C4081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67762E3-A354-12CC-AC00-A75DFBE015E7}"/>
              </a:ext>
            </a:extLst>
          </p:cNvPr>
          <p:cNvSpPr>
            <a:spLocks noGrp="1"/>
          </p:cNvSpPr>
          <p:nvPr>
            <p:ph type="dt" sz="half" idx="10"/>
          </p:nvPr>
        </p:nvSpPr>
        <p:spPr/>
        <p:txBody>
          <a:bodyPr/>
          <a:lstStyle/>
          <a:p>
            <a:fld id="{EEB8BDE9-2B49-9947-9EC7-6B152ABD5D08}" type="datetime1">
              <a:rPr lang="en-GB" smtClean="0"/>
              <a:t>25/05/2023</a:t>
            </a:fld>
            <a:endParaRPr lang="en-US"/>
          </a:p>
        </p:txBody>
      </p:sp>
      <p:sp>
        <p:nvSpPr>
          <p:cNvPr id="5" name="Footer Placeholder 4">
            <a:extLst>
              <a:ext uri="{FF2B5EF4-FFF2-40B4-BE49-F238E27FC236}">
                <a16:creationId xmlns:a16="http://schemas.microsoft.com/office/drawing/2014/main" id="{3CFBF636-B378-18AD-43E7-C76BA096FE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144A89-BFC0-9AFE-A86B-4343003EF2AC}"/>
              </a:ext>
            </a:extLst>
          </p:cNvPr>
          <p:cNvSpPr>
            <a:spLocks noGrp="1"/>
          </p:cNvSpPr>
          <p:nvPr>
            <p:ph type="sldNum" sz="quarter" idx="12"/>
          </p:nvPr>
        </p:nvSpPr>
        <p:spPr/>
        <p:txBody>
          <a:bodyPr/>
          <a:lstStyle/>
          <a:p>
            <a:fld id="{D8273862-4A78-4144-8C8C-371630D2B803}" type="slidenum">
              <a:rPr lang="en-US" smtClean="0"/>
              <a:t>‹#›</a:t>
            </a:fld>
            <a:endParaRPr lang="en-US"/>
          </a:p>
        </p:txBody>
      </p:sp>
    </p:spTree>
    <p:extLst>
      <p:ext uri="{BB962C8B-B14F-4D97-AF65-F5344CB8AC3E}">
        <p14:creationId xmlns:p14="http://schemas.microsoft.com/office/powerpoint/2010/main" val="689025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DA186-0BE9-2BE2-6122-645A83B289B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C8D5844-C26E-CE40-E47C-6E221031CE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A18BED0-CDCE-52E0-BCB2-31679204C126}"/>
              </a:ext>
            </a:extLst>
          </p:cNvPr>
          <p:cNvSpPr>
            <a:spLocks noGrp="1"/>
          </p:cNvSpPr>
          <p:nvPr>
            <p:ph type="dt" sz="half" idx="10"/>
          </p:nvPr>
        </p:nvSpPr>
        <p:spPr/>
        <p:txBody>
          <a:bodyPr/>
          <a:lstStyle/>
          <a:p>
            <a:fld id="{DB126135-3151-B74C-B08D-5AA6C02039E4}" type="datetime1">
              <a:rPr lang="en-GB" smtClean="0"/>
              <a:t>25/05/2023</a:t>
            </a:fld>
            <a:endParaRPr lang="en-US"/>
          </a:p>
        </p:txBody>
      </p:sp>
      <p:sp>
        <p:nvSpPr>
          <p:cNvPr id="5" name="Footer Placeholder 4">
            <a:extLst>
              <a:ext uri="{FF2B5EF4-FFF2-40B4-BE49-F238E27FC236}">
                <a16:creationId xmlns:a16="http://schemas.microsoft.com/office/drawing/2014/main" id="{F8960D1D-66AE-3796-65D4-A701F9FCDB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DB252-645F-93F7-1594-67D6C2B759E7}"/>
              </a:ext>
            </a:extLst>
          </p:cNvPr>
          <p:cNvSpPr>
            <a:spLocks noGrp="1"/>
          </p:cNvSpPr>
          <p:nvPr>
            <p:ph type="sldNum" sz="quarter" idx="12"/>
          </p:nvPr>
        </p:nvSpPr>
        <p:spPr/>
        <p:txBody>
          <a:bodyPr/>
          <a:lstStyle/>
          <a:p>
            <a:fld id="{D8273862-4A78-4144-8C8C-371630D2B803}" type="slidenum">
              <a:rPr lang="en-US" smtClean="0"/>
              <a:t>‹#›</a:t>
            </a:fld>
            <a:endParaRPr lang="en-US"/>
          </a:p>
        </p:txBody>
      </p:sp>
    </p:spTree>
    <p:extLst>
      <p:ext uri="{BB962C8B-B14F-4D97-AF65-F5344CB8AC3E}">
        <p14:creationId xmlns:p14="http://schemas.microsoft.com/office/powerpoint/2010/main" val="2570977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C629D-A8DC-6415-098A-12F1BC40E54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1E21D3F-4BDB-35D5-9ED2-14931F164D0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1049FE9-E466-0269-0D6D-B0534453766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10DC838-C3EF-CB6F-D285-C64F204C9576}"/>
              </a:ext>
            </a:extLst>
          </p:cNvPr>
          <p:cNvSpPr>
            <a:spLocks noGrp="1"/>
          </p:cNvSpPr>
          <p:nvPr>
            <p:ph type="dt" sz="half" idx="10"/>
          </p:nvPr>
        </p:nvSpPr>
        <p:spPr/>
        <p:txBody>
          <a:bodyPr/>
          <a:lstStyle/>
          <a:p>
            <a:fld id="{B7151A7C-A533-114D-9343-3A885B4B66C7}" type="datetime1">
              <a:rPr lang="en-GB" smtClean="0"/>
              <a:t>25/05/2023</a:t>
            </a:fld>
            <a:endParaRPr lang="en-US"/>
          </a:p>
        </p:txBody>
      </p:sp>
      <p:sp>
        <p:nvSpPr>
          <p:cNvPr id="6" name="Footer Placeholder 5">
            <a:extLst>
              <a:ext uri="{FF2B5EF4-FFF2-40B4-BE49-F238E27FC236}">
                <a16:creationId xmlns:a16="http://schemas.microsoft.com/office/drawing/2014/main" id="{C24CCB4B-C6CD-3D8B-6106-727F084047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89EA2D-0408-4895-575D-2EF6FB9BBBA1}"/>
              </a:ext>
            </a:extLst>
          </p:cNvPr>
          <p:cNvSpPr>
            <a:spLocks noGrp="1"/>
          </p:cNvSpPr>
          <p:nvPr>
            <p:ph type="sldNum" sz="quarter" idx="12"/>
          </p:nvPr>
        </p:nvSpPr>
        <p:spPr/>
        <p:txBody>
          <a:bodyPr/>
          <a:lstStyle/>
          <a:p>
            <a:fld id="{D8273862-4A78-4144-8C8C-371630D2B803}" type="slidenum">
              <a:rPr lang="en-US" smtClean="0"/>
              <a:t>‹#›</a:t>
            </a:fld>
            <a:endParaRPr lang="en-US"/>
          </a:p>
        </p:txBody>
      </p:sp>
    </p:spTree>
    <p:extLst>
      <p:ext uri="{BB962C8B-B14F-4D97-AF65-F5344CB8AC3E}">
        <p14:creationId xmlns:p14="http://schemas.microsoft.com/office/powerpoint/2010/main" val="2023819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CD98D-3D06-E834-E3B4-D2BBEBFC440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A3F5A72-6C69-0B3C-572B-C01CE2E7FA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EBA5585-5FF8-2C53-5D38-7874BA8795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31609EC-7FDD-7ACF-FC10-124C38D875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2235779-D9CA-A031-7DAC-A2E321AF2A4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828A1BC-C342-4972-DCC8-7A55BBD4F488}"/>
              </a:ext>
            </a:extLst>
          </p:cNvPr>
          <p:cNvSpPr>
            <a:spLocks noGrp="1"/>
          </p:cNvSpPr>
          <p:nvPr>
            <p:ph type="dt" sz="half" idx="10"/>
          </p:nvPr>
        </p:nvSpPr>
        <p:spPr/>
        <p:txBody>
          <a:bodyPr/>
          <a:lstStyle/>
          <a:p>
            <a:fld id="{4857C45A-D11D-5F43-9B1E-F95918EBF824}" type="datetime1">
              <a:rPr lang="en-GB" smtClean="0"/>
              <a:t>25/05/2023</a:t>
            </a:fld>
            <a:endParaRPr lang="en-US"/>
          </a:p>
        </p:txBody>
      </p:sp>
      <p:sp>
        <p:nvSpPr>
          <p:cNvPr id="8" name="Footer Placeholder 7">
            <a:extLst>
              <a:ext uri="{FF2B5EF4-FFF2-40B4-BE49-F238E27FC236}">
                <a16:creationId xmlns:a16="http://schemas.microsoft.com/office/drawing/2014/main" id="{7D2F13B6-AACE-E23A-DCCF-E4A319513E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C01E33-B703-CA7F-E3AD-51940B610E54}"/>
              </a:ext>
            </a:extLst>
          </p:cNvPr>
          <p:cNvSpPr>
            <a:spLocks noGrp="1"/>
          </p:cNvSpPr>
          <p:nvPr>
            <p:ph type="sldNum" sz="quarter" idx="12"/>
          </p:nvPr>
        </p:nvSpPr>
        <p:spPr/>
        <p:txBody>
          <a:bodyPr/>
          <a:lstStyle/>
          <a:p>
            <a:fld id="{D8273862-4A78-4144-8C8C-371630D2B803}" type="slidenum">
              <a:rPr lang="en-US" smtClean="0"/>
              <a:t>‹#›</a:t>
            </a:fld>
            <a:endParaRPr lang="en-US"/>
          </a:p>
        </p:txBody>
      </p:sp>
    </p:spTree>
    <p:extLst>
      <p:ext uri="{BB962C8B-B14F-4D97-AF65-F5344CB8AC3E}">
        <p14:creationId xmlns:p14="http://schemas.microsoft.com/office/powerpoint/2010/main" val="2319797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B7238-D057-B043-389D-3D147D14557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DDE9662-17BA-F7F1-F98E-86A65D924B31}"/>
              </a:ext>
            </a:extLst>
          </p:cNvPr>
          <p:cNvSpPr>
            <a:spLocks noGrp="1"/>
          </p:cNvSpPr>
          <p:nvPr>
            <p:ph type="dt" sz="half" idx="10"/>
          </p:nvPr>
        </p:nvSpPr>
        <p:spPr/>
        <p:txBody>
          <a:bodyPr/>
          <a:lstStyle/>
          <a:p>
            <a:fld id="{B439F9CF-0AD7-8641-9610-0B2F5FB18656}" type="datetime1">
              <a:rPr lang="en-GB" smtClean="0"/>
              <a:t>25/05/2023</a:t>
            </a:fld>
            <a:endParaRPr lang="en-US"/>
          </a:p>
        </p:txBody>
      </p:sp>
      <p:sp>
        <p:nvSpPr>
          <p:cNvPr id="4" name="Footer Placeholder 3">
            <a:extLst>
              <a:ext uri="{FF2B5EF4-FFF2-40B4-BE49-F238E27FC236}">
                <a16:creationId xmlns:a16="http://schemas.microsoft.com/office/drawing/2014/main" id="{DB22906A-8A74-BFD7-C23F-14494709B2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E01C92-BFF9-92E6-1CEB-CF3F447001C2}"/>
              </a:ext>
            </a:extLst>
          </p:cNvPr>
          <p:cNvSpPr>
            <a:spLocks noGrp="1"/>
          </p:cNvSpPr>
          <p:nvPr>
            <p:ph type="sldNum" sz="quarter" idx="12"/>
          </p:nvPr>
        </p:nvSpPr>
        <p:spPr/>
        <p:txBody>
          <a:bodyPr/>
          <a:lstStyle/>
          <a:p>
            <a:fld id="{D8273862-4A78-4144-8C8C-371630D2B803}" type="slidenum">
              <a:rPr lang="en-US" smtClean="0"/>
              <a:t>‹#›</a:t>
            </a:fld>
            <a:endParaRPr lang="en-US"/>
          </a:p>
        </p:txBody>
      </p:sp>
    </p:spTree>
    <p:extLst>
      <p:ext uri="{BB962C8B-B14F-4D97-AF65-F5344CB8AC3E}">
        <p14:creationId xmlns:p14="http://schemas.microsoft.com/office/powerpoint/2010/main" val="2583668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FBD06E-AD4B-DBFE-9D60-75BB3B2EF2A7}"/>
              </a:ext>
            </a:extLst>
          </p:cNvPr>
          <p:cNvSpPr>
            <a:spLocks noGrp="1"/>
          </p:cNvSpPr>
          <p:nvPr>
            <p:ph type="dt" sz="half" idx="10"/>
          </p:nvPr>
        </p:nvSpPr>
        <p:spPr/>
        <p:txBody>
          <a:bodyPr/>
          <a:lstStyle/>
          <a:p>
            <a:fld id="{AE5800A3-6252-D741-8CAC-6142B5A9A805}" type="datetime1">
              <a:rPr lang="en-GB" smtClean="0"/>
              <a:t>25/05/2023</a:t>
            </a:fld>
            <a:endParaRPr lang="en-US"/>
          </a:p>
        </p:txBody>
      </p:sp>
      <p:sp>
        <p:nvSpPr>
          <p:cNvPr id="3" name="Footer Placeholder 2">
            <a:extLst>
              <a:ext uri="{FF2B5EF4-FFF2-40B4-BE49-F238E27FC236}">
                <a16:creationId xmlns:a16="http://schemas.microsoft.com/office/drawing/2014/main" id="{7C110562-8222-261B-1B7E-5DC47731A5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4DDFA0-A68A-FDD0-3AF4-78BF6B1FC1F8}"/>
              </a:ext>
            </a:extLst>
          </p:cNvPr>
          <p:cNvSpPr>
            <a:spLocks noGrp="1"/>
          </p:cNvSpPr>
          <p:nvPr>
            <p:ph type="sldNum" sz="quarter" idx="12"/>
          </p:nvPr>
        </p:nvSpPr>
        <p:spPr/>
        <p:txBody>
          <a:bodyPr/>
          <a:lstStyle/>
          <a:p>
            <a:fld id="{D8273862-4A78-4144-8C8C-371630D2B803}" type="slidenum">
              <a:rPr lang="en-US" smtClean="0"/>
              <a:t>‹#›</a:t>
            </a:fld>
            <a:endParaRPr lang="en-US"/>
          </a:p>
        </p:txBody>
      </p:sp>
    </p:spTree>
    <p:extLst>
      <p:ext uri="{BB962C8B-B14F-4D97-AF65-F5344CB8AC3E}">
        <p14:creationId xmlns:p14="http://schemas.microsoft.com/office/powerpoint/2010/main" val="2610475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026DD-6BE6-CEBE-E50F-9F6BC04F1A8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0A7FCB7-FDE4-0DCA-BEE0-857C37B10E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60213AD-8EE4-6D3C-1322-7344C6D841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59F42F3-0434-5AA0-E40B-221D32475841}"/>
              </a:ext>
            </a:extLst>
          </p:cNvPr>
          <p:cNvSpPr>
            <a:spLocks noGrp="1"/>
          </p:cNvSpPr>
          <p:nvPr>
            <p:ph type="dt" sz="half" idx="10"/>
          </p:nvPr>
        </p:nvSpPr>
        <p:spPr/>
        <p:txBody>
          <a:bodyPr/>
          <a:lstStyle/>
          <a:p>
            <a:fld id="{1585116C-E5F5-FD4D-A1AA-6943D4E56DF1}" type="datetime1">
              <a:rPr lang="en-GB" smtClean="0"/>
              <a:t>25/05/2023</a:t>
            </a:fld>
            <a:endParaRPr lang="en-US"/>
          </a:p>
        </p:txBody>
      </p:sp>
      <p:sp>
        <p:nvSpPr>
          <p:cNvPr id="6" name="Footer Placeholder 5">
            <a:extLst>
              <a:ext uri="{FF2B5EF4-FFF2-40B4-BE49-F238E27FC236}">
                <a16:creationId xmlns:a16="http://schemas.microsoft.com/office/drawing/2014/main" id="{ECFA2953-FD2F-7B5C-8BA8-6A4FA6CA1C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CDC74D-1497-BF1D-A3F3-823FED8F2FC5}"/>
              </a:ext>
            </a:extLst>
          </p:cNvPr>
          <p:cNvSpPr>
            <a:spLocks noGrp="1"/>
          </p:cNvSpPr>
          <p:nvPr>
            <p:ph type="sldNum" sz="quarter" idx="12"/>
          </p:nvPr>
        </p:nvSpPr>
        <p:spPr/>
        <p:txBody>
          <a:bodyPr/>
          <a:lstStyle/>
          <a:p>
            <a:fld id="{D8273862-4A78-4144-8C8C-371630D2B803}" type="slidenum">
              <a:rPr lang="en-US" smtClean="0"/>
              <a:t>‹#›</a:t>
            </a:fld>
            <a:endParaRPr lang="en-US"/>
          </a:p>
        </p:txBody>
      </p:sp>
    </p:spTree>
    <p:extLst>
      <p:ext uri="{BB962C8B-B14F-4D97-AF65-F5344CB8AC3E}">
        <p14:creationId xmlns:p14="http://schemas.microsoft.com/office/powerpoint/2010/main" val="3649340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7A964-029F-D480-ED2E-48504DB3C26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2DB6141-C48C-3C4E-DBB7-2E3E9A53AD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C2BA81-6239-10A7-F884-AF38970A48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DA8D11E-A0AB-A644-BA7C-AB25815BBFF6}"/>
              </a:ext>
            </a:extLst>
          </p:cNvPr>
          <p:cNvSpPr>
            <a:spLocks noGrp="1"/>
          </p:cNvSpPr>
          <p:nvPr>
            <p:ph type="dt" sz="half" idx="10"/>
          </p:nvPr>
        </p:nvSpPr>
        <p:spPr/>
        <p:txBody>
          <a:bodyPr/>
          <a:lstStyle/>
          <a:p>
            <a:fld id="{59828545-14A8-8D40-B77B-231A03554941}" type="datetime1">
              <a:rPr lang="en-GB" smtClean="0"/>
              <a:t>25/05/2023</a:t>
            </a:fld>
            <a:endParaRPr lang="en-US"/>
          </a:p>
        </p:txBody>
      </p:sp>
      <p:sp>
        <p:nvSpPr>
          <p:cNvPr id="6" name="Footer Placeholder 5">
            <a:extLst>
              <a:ext uri="{FF2B5EF4-FFF2-40B4-BE49-F238E27FC236}">
                <a16:creationId xmlns:a16="http://schemas.microsoft.com/office/drawing/2014/main" id="{F675D5DB-2B90-D245-FC67-9EE1D9AD73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AAA1FC-37E1-6C6C-1FB6-23C57357D3A8}"/>
              </a:ext>
            </a:extLst>
          </p:cNvPr>
          <p:cNvSpPr>
            <a:spLocks noGrp="1"/>
          </p:cNvSpPr>
          <p:nvPr>
            <p:ph type="sldNum" sz="quarter" idx="12"/>
          </p:nvPr>
        </p:nvSpPr>
        <p:spPr/>
        <p:txBody>
          <a:bodyPr/>
          <a:lstStyle/>
          <a:p>
            <a:fld id="{D8273862-4A78-4144-8C8C-371630D2B803}" type="slidenum">
              <a:rPr lang="en-US" smtClean="0"/>
              <a:t>‹#›</a:t>
            </a:fld>
            <a:endParaRPr lang="en-US"/>
          </a:p>
        </p:txBody>
      </p:sp>
    </p:spTree>
    <p:extLst>
      <p:ext uri="{BB962C8B-B14F-4D97-AF65-F5344CB8AC3E}">
        <p14:creationId xmlns:p14="http://schemas.microsoft.com/office/powerpoint/2010/main" val="2381094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13E8F4-E0F5-CC11-1F4C-7B7459AE36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7C83B4C-7BA2-662B-5FF4-1C69FF6B64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A343F1F-B33C-8D95-3D09-BFC02596AF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714F13-F794-5645-9A05-F6E626FF2923}" type="datetime1">
              <a:rPr lang="en-GB" smtClean="0"/>
              <a:t>25/05/2023</a:t>
            </a:fld>
            <a:endParaRPr lang="en-US"/>
          </a:p>
        </p:txBody>
      </p:sp>
      <p:sp>
        <p:nvSpPr>
          <p:cNvPr id="5" name="Footer Placeholder 4">
            <a:extLst>
              <a:ext uri="{FF2B5EF4-FFF2-40B4-BE49-F238E27FC236}">
                <a16:creationId xmlns:a16="http://schemas.microsoft.com/office/drawing/2014/main" id="{5BEA5493-1876-45FE-6ADC-16070D17BC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767C32-2D82-6895-4538-B61E2A8D4C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273862-4A78-4144-8C8C-371630D2B803}" type="slidenum">
              <a:rPr lang="en-US" smtClean="0"/>
              <a:t>‹#›</a:t>
            </a:fld>
            <a:endParaRPr lang="en-US"/>
          </a:p>
        </p:txBody>
      </p:sp>
    </p:spTree>
    <p:extLst>
      <p:ext uri="{BB962C8B-B14F-4D97-AF65-F5344CB8AC3E}">
        <p14:creationId xmlns:p14="http://schemas.microsoft.com/office/powerpoint/2010/main" val="366514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reactivemanifesto.org/"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72CE9-1282-1A7D-E5BE-BCC7BD536427}"/>
              </a:ext>
            </a:extLst>
          </p:cNvPr>
          <p:cNvSpPr>
            <a:spLocks noGrp="1"/>
          </p:cNvSpPr>
          <p:nvPr>
            <p:ph type="ctrTitle"/>
          </p:nvPr>
        </p:nvSpPr>
        <p:spPr/>
        <p:txBody>
          <a:bodyPr/>
          <a:lstStyle/>
          <a:p>
            <a:r>
              <a:rPr lang="en-US" dirty="0"/>
              <a:t>Reactive Architectures</a:t>
            </a:r>
          </a:p>
        </p:txBody>
      </p:sp>
      <p:sp>
        <p:nvSpPr>
          <p:cNvPr id="3" name="Subtitle 2">
            <a:extLst>
              <a:ext uri="{FF2B5EF4-FFF2-40B4-BE49-F238E27FC236}">
                <a16:creationId xmlns:a16="http://schemas.microsoft.com/office/drawing/2014/main" id="{07755116-4194-F029-0B48-1A5C70912F59}"/>
              </a:ext>
            </a:extLst>
          </p:cNvPr>
          <p:cNvSpPr>
            <a:spLocks noGrp="1"/>
          </p:cNvSpPr>
          <p:nvPr>
            <p:ph type="subTitle" idx="1"/>
          </p:nvPr>
        </p:nvSpPr>
        <p:spPr>
          <a:xfrm>
            <a:off x="1524000" y="3602037"/>
            <a:ext cx="9144000" cy="2475378"/>
          </a:xfrm>
        </p:spPr>
        <p:txBody>
          <a:bodyPr>
            <a:normAutofit fontScale="85000" lnSpcReduction="20000"/>
          </a:bodyPr>
          <a:lstStyle/>
          <a:p>
            <a:r>
              <a:rPr lang="en-US" dirty="0"/>
              <a:t>Succeeding with Reactive Architectures</a:t>
            </a:r>
          </a:p>
          <a:p>
            <a:r>
              <a:rPr lang="en-US" dirty="0"/>
              <a:t>Ian Cooper</a:t>
            </a:r>
          </a:p>
          <a:p>
            <a:endParaRPr lang="en-US" dirty="0"/>
          </a:p>
          <a:p>
            <a:endParaRPr lang="en-US" dirty="0"/>
          </a:p>
          <a:p>
            <a:r>
              <a:rPr lang="en-US" dirty="0" err="1"/>
              <a:t>ICooper@Twitter</a:t>
            </a:r>
            <a:endParaRPr lang="en-US" dirty="0"/>
          </a:p>
          <a:p>
            <a:r>
              <a:rPr lang="en-US" dirty="0"/>
              <a:t>@</a:t>
            </a:r>
            <a:r>
              <a:rPr lang="en-US" dirty="0" err="1"/>
              <a:t>Icooper@hachyderm.io</a:t>
            </a:r>
            <a:endParaRPr lang="en-US" dirty="0"/>
          </a:p>
          <a:p>
            <a:r>
              <a:rPr lang="en-US" dirty="0"/>
              <a:t>@</a:t>
            </a:r>
            <a:r>
              <a:rPr lang="en-US" dirty="0" err="1"/>
              <a:t>icooper.bsky.social</a:t>
            </a:r>
            <a:endParaRPr lang="en-US" dirty="0"/>
          </a:p>
          <a:p>
            <a:endParaRPr lang="en-US" dirty="0"/>
          </a:p>
        </p:txBody>
      </p:sp>
    </p:spTree>
    <p:extLst>
      <p:ext uri="{BB962C8B-B14F-4D97-AF65-F5344CB8AC3E}">
        <p14:creationId xmlns:p14="http://schemas.microsoft.com/office/powerpoint/2010/main" val="1777398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F63D1280-525D-A770-AC3F-C19921BED5B6}"/>
              </a:ext>
            </a:extLst>
          </p:cNvPr>
          <p:cNvPicPr>
            <a:picLocks noChangeAspect="1"/>
          </p:cNvPicPr>
          <p:nvPr/>
        </p:nvPicPr>
        <p:blipFill>
          <a:blip r:embed="rId3"/>
          <a:stretch>
            <a:fillRect/>
          </a:stretch>
        </p:blipFill>
        <p:spPr>
          <a:xfrm>
            <a:off x="643467" y="757259"/>
            <a:ext cx="10905066" cy="5343481"/>
          </a:xfrm>
          <a:prstGeom prst="rect">
            <a:avLst/>
          </a:prstGeom>
        </p:spPr>
      </p:pic>
      <p:sp>
        <p:nvSpPr>
          <p:cNvPr id="2" name="Slide Number Placeholder 1">
            <a:extLst>
              <a:ext uri="{FF2B5EF4-FFF2-40B4-BE49-F238E27FC236}">
                <a16:creationId xmlns:a16="http://schemas.microsoft.com/office/drawing/2014/main" id="{58BF206F-17B1-6404-3402-1AF3EA3A9825}"/>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10</a:t>
            </a:fld>
            <a:endParaRPr lang="en-US"/>
          </a:p>
        </p:txBody>
      </p:sp>
      <p:sp>
        <p:nvSpPr>
          <p:cNvPr id="8" name="TextBox 7">
            <a:extLst>
              <a:ext uri="{FF2B5EF4-FFF2-40B4-BE49-F238E27FC236}">
                <a16:creationId xmlns:a16="http://schemas.microsoft.com/office/drawing/2014/main" id="{C164C56D-89F2-4418-F3AC-66AB1EB726FD}"/>
              </a:ext>
            </a:extLst>
          </p:cNvPr>
          <p:cNvSpPr txBox="1"/>
          <p:nvPr/>
        </p:nvSpPr>
        <p:spPr>
          <a:xfrm>
            <a:off x="6837206" y="4797385"/>
            <a:ext cx="5013918" cy="738664"/>
          </a:xfrm>
          <a:prstGeom prst="rect">
            <a:avLst/>
          </a:prstGeom>
          <a:noFill/>
          <a:ln>
            <a:solidFill>
              <a:schemeClr val="accent1"/>
            </a:solidFill>
          </a:ln>
        </p:spPr>
        <p:txBody>
          <a:bodyPr wrap="square" rtlCol="0">
            <a:spAutoFit/>
          </a:bodyPr>
          <a:lstStyle/>
          <a:p>
            <a:r>
              <a:rPr lang="en-US" sz="1400" b="1" dirty="0"/>
              <a:t>SOA &amp; OO: </a:t>
            </a:r>
            <a:r>
              <a:rPr lang="en-US" sz="1400" dirty="0"/>
              <a:t> SOA creates OO-like components, they encapsulate their data and expose behavior that is coupled to that data. This is the Web Services approach to services. </a:t>
            </a:r>
          </a:p>
        </p:txBody>
      </p:sp>
    </p:spTree>
    <p:extLst>
      <p:ext uri="{BB962C8B-B14F-4D97-AF65-F5344CB8AC3E}">
        <p14:creationId xmlns:p14="http://schemas.microsoft.com/office/powerpoint/2010/main" val="1544257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a:stretch>
            <a:fillRect/>
          </a:stretch>
        </p:blipFill>
        <p:spPr>
          <a:xfrm>
            <a:off x="660812" y="643466"/>
            <a:ext cx="10870375" cy="5571067"/>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11</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335992" y="5833130"/>
            <a:ext cx="5013918" cy="523220"/>
          </a:xfrm>
          <a:prstGeom prst="rect">
            <a:avLst/>
          </a:prstGeom>
          <a:noFill/>
          <a:ln>
            <a:solidFill>
              <a:schemeClr val="accent1"/>
            </a:solidFill>
          </a:ln>
        </p:spPr>
        <p:txBody>
          <a:bodyPr wrap="square" rtlCol="0">
            <a:spAutoFit/>
          </a:bodyPr>
          <a:lstStyle/>
          <a:p>
            <a:r>
              <a:rPr lang="en-US" sz="1400" b="1" dirty="0"/>
              <a:t>SOA &amp; OO: </a:t>
            </a:r>
            <a:r>
              <a:rPr lang="en-US" sz="1400" dirty="0"/>
              <a:t> We expose significant resources and operations that you can perform upon them, often CRUD.</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614417" y="646589"/>
            <a:ext cx="5013918" cy="738664"/>
          </a:xfrm>
          <a:prstGeom prst="rect">
            <a:avLst/>
          </a:prstGeom>
          <a:noFill/>
          <a:ln>
            <a:solidFill>
              <a:schemeClr val="accent1"/>
            </a:solidFill>
          </a:ln>
        </p:spPr>
        <p:txBody>
          <a:bodyPr wrap="square" rtlCol="0">
            <a:spAutoFit/>
          </a:bodyPr>
          <a:lstStyle/>
          <a:p>
            <a:r>
              <a:rPr lang="en-US" sz="1400" b="1" dirty="0"/>
              <a:t>Feature Envy: </a:t>
            </a:r>
            <a:r>
              <a:rPr lang="en-US" sz="1400" dirty="0"/>
              <a:t>Because domain logic needs to co-ordinate across these resources, it ends up either on the client, the API Gateway, or the Cart service and not in individual services. An </a:t>
            </a:r>
            <a:r>
              <a:rPr lang="en-US" sz="1400" i="1" dirty="0"/>
              <a:t>anti-pattern</a:t>
            </a:r>
            <a:r>
              <a:rPr lang="en-US" sz="1400" dirty="0"/>
              <a:t>.</a:t>
            </a:r>
          </a:p>
        </p:txBody>
      </p:sp>
      <p:cxnSp>
        <p:nvCxnSpPr>
          <p:cNvPr id="24" name="Straight Arrow Connector 23">
            <a:extLst>
              <a:ext uri="{FF2B5EF4-FFF2-40B4-BE49-F238E27FC236}">
                <a16:creationId xmlns:a16="http://schemas.microsoft.com/office/drawing/2014/main" id="{8F0D14B6-A45B-0D69-C165-693416AE599F}"/>
              </a:ext>
            </a:extLst>
          </p:cNvPr>
          <p:cNvCxnSpPr/>
          <p:nvPr/>
        </p:nvCxnSpPr>
        <p:spPr>
          <a:xfrm>
            <a:off x="3842951" y="1425190"/>
            <a:ext cx="2916195" cy="2815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3842951" y="1425190"/>
            <a:ext cx="2607276" cy="9611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93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a:stretch>
            <a:fillRect/>
          </a:stretch>
        </p:blipFill>
        <p:spPr>
          <a:xfrm>
            <a:off x="660812" y="643466"/>
            <a:ext cx="10870375" cy="5571067"/>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12</a:t>
            </a:fld>
            <a:endParaRPr lang="en-US"/>
          </a:p>
        </p:txBody>
      </p:sp>
      <p:sp>
        <p:nvSpPr>
          <p:cNvPr id="3" name="&quot;No&quot; Symbol 2">
            <a:extLst>
              <a:ext uri="{FF2B5EF4-FFF2-40B4-BE49-F238E27FC236}">
                <a16:creationId xmlns:a16="http://schemas.microsoft.com/office/drawing/2014/main" id="{6A28DA77-56BF-F4FF-3788-655745356390}"/>
              </a:ext>
            </a:extLst>
          </p:cNvPr>
          <p:cNvSpPr/>
          <p:nvPr/>
        </p:nvSpPr>
        <p:spPr>
          <a:xfrm>
            <a:off x="4875884" y="4377635"/>
            <a:ext cx="1359243" cy="1458097"/>
          </a:xfrm>
          <a:prstGeom prst="noSmoking">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5" name="Straight Arrow Connector 4">
            <a:extLst>
              <a:ext uri="{FF2B5EF4-FFF2-40B4-BE49-F238E27FC236}">
                <a16:creationId xmlns:a16="http://schemas.microsoft.com/office/drawing/2014/main" id="{DD339E84-5BBD-35E9-0BE9-33ECC947E9CD}"/>
              </a:ext>
            </a:extLst>
          </p:cNvPr>
          <p:cNvCxnSpPr>
            <a:cxnSpLocks/>
          </p:cNvCxnSpPr>
          <p:nvPr/>
        </p:nvCxnSpPr>
        <p:spPr>
          <a:xfrm flipV="1">
            <a:off x="5918886" y="3917092"/>
            <a:ext cx="457200" cy="460543"/>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0761D1-AE1D-86A7-FABF-70DF9A9F8FEB}"/>
              </a:ext>
            </a:extLst>
          </p:cNvPr>
          <p:cNvCxnSpPr>
            <a:cxnSpLocks/>
          </p:cNvCxnSpPr>
          <p:nvPr/>
        </p:nvCxnSpPr>
        <p:spPr>
          <a:xfrm flipV="1">
            <a:off x="6376086" y="2458995"/>
            <a:ext cx="345990" cy="712184"/>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A3C9B9-7884-11B5-1B5C-21AEC7DD797B}"/>
              </a:ext>
            </a:extLst>
          </p:cNvPr>
          <p:cNvCxnSpPr>
            <a:cxnSpLocks/>
          </p:cNvCxnSpPr>
          <p:nvPr/>
        </p:nvCxnSpPr>
        <p:spPr>
          <a:xfrm flipV="1">
            <a:off x="6482262" y="1249989"/>
            <a:ext cx="228600" cy="463093"/>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1A8EE0-E3AC-312E-5A9E-06BBE2EA8ED4}"/>
              </a:ext>
            </a:extLst>
          </p:cNvPr>
          <p:cNvSpPr txBox="1"/>
          <p:nvPr/>
        </p:nvSpPr>
        <p:spPr>
          <a:xfrm>
            <a:off x="660812" y="6006678"/>
            <a:ext cx="5013918" cy="307777"/>
          </a:xfrm>
          <a:prstGeom prst="rect">
            <a:avLst/>
          </a:prstGeom>
          <a:noFill/>
          <a:ln>
            <a:solidFill>
              <a:schemeClr val="accent1"/>
            </a:solidFill>
          </a:ln>
        </p:spPr>
        <p:txBody>
          <a:bodyPr wrap="square" rtlCol="0">
            <a:spAutoFit/>
          </a:bodyPr>
          <a:lstStyle/>
          <a:p>
            <a:r>
              <a:rPr lang="en-US" sz="1400" b="1" dirty="0"/>
              <a:t>Faults Propagate: </a:t>
            </a:r>
            <a:r>
              <a:rPr lang="en-US" sz="1400" dirty="0"/>
              <a:t> With a synchronous service, a fault propagates</a:t>
            </a:r>
          </a:p>
        </p:txBody>
      </p:sp>
      <p:sp>
        <p:nvSpPr>
          <p:cNvPr id="12" name="TextBox 11">
            <a:extLst>
              <a:ext uri="{FF2B5EF4-FFF2-40B4-BE49-F238E27FC236}">
                <a16:creationId xmlns:a16="http://schemas.microsoft.com/office/drawing/2014/main" id="{00ED1F21-A394-20CB-58C0-9242FC249CF2}"/>
              </a:ext>
            </a:extLst>
          </p:cNvPr>
          <p:cNvSpPr txBox="1"/>
          <p:nvPr/>
        </p:nvSpPr>
        <p:spPr>
          <a:xfrm>
            <a:off x="8037533" y="726769"/>
            <a:ext cx="3316267" cy="523220"/>
          </a:xfrm>
          <a:prstGeom prst="rect">
            <a:avLst/>
          </a:prstGeom>
          <a:noFill/>
          <a:ln>
            <a:solidFill>
              <a:schemeClr val="accent1"/>
            </a:solidFill>
          </a:ln>
        </p:spPr>
        <p:txBody>
          <a:bodyPr wrap="square" rtlCol="0">
            <a:spAutoFit/>
          </a:bodyPr>
          <a:lstStyle/>
          <a:p>
            <a:r>
              <a:rPr lang="en-US" sz="1400" dirty="0"/>
              <a:t>RPC is a synchronous conversation – both parties need to be active during the call</a:t>
            </a:r>
          </a:p>
        </p:txBody>
      </p:sp>
    </p:spTree>
    <p:extLst>
      <p:ext uri="{BB962C8B-B14F-4D97-AF65-F5344CB8AC3E}">
        <p14:creationId xmlns:p14="http://schemas.microsoft.com/office/powerpoint/2010/main" val="282588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0130F-7AEB-03DA-57B5-56C0D908CD6F}"/>
              </a:ext>
            </a:extLst>
          </p:cNvPr>
          <p:cNvSpPr>
            <a:spLocks noGrp="1"/>
          </p:cNvSpPr>
          <p:nvPr>
            <p:ph type="title"/>
          </p:nvPr>
        </p:nvSpPr>
        <p:spPr/>
        <p:txBody>
          <a:bodyPr/>
          <a:lstStyle/>
          <a:p>
            <a:r>
              <a:rPr lang="en-GB" dirty="0"/>
              <a:t>Agenda</a:t>
            </a:r>
          </a:p>
        </p:txBody>
      </p:sp>
      <p:sp>
        <p:nvSpPr>
          <p:cNvPr id="4" name="Content Placeholder 3">
            <a:extLst>
              <a:ext uri="{FF2B5EF4-FFF2-40B4-BE49-F238E27FC236}">
                <a16:creationId xmlns:a16="http://schemas.microsoft.com/office/drawing/2014/main" id="{555F316F-B6BB-ADAD-9EC5-4E749C7ABF38}"/>
              </a:ext>
            </a:extLst>
          </p:cNvPr>
          <p:cNvSpPr>
            <a:spLocks noGrp="1"/>
          </p:cNvSpPr>
          <p:nvPr>
            <p:ph idx="1"/>
          </p:nvPr>
        </p:nvSpPr>
        <p:spPr/>
        <p:txBody>
          <a:bodyPr>
            <a:normAutofit lnSpcReduction="10000"/>
          </a:bodyPr>
          <a:lstStyle/>
          <a:p>
            <a:r>
              <a:rPr lang="en-GB" dirty="0">
                <a:solidFill>
                  <a:schemeClr val="bg2">
                    <a:lumMod val="90000"/>
                  </a:schemeClr>
                </a:solidFill>
              </a:rPr>
              <a:t>Objects</a:t>
            </a:r>
          </a:p>
          <a:p>
            <a:pPr lvl="1"/>
            <a:r>
              <a:rPr lang="en-GB" dirty="0">
                <a:solidFill>
                  <a:schemeClr val="bg2">
                    <a:lumMod val="90000"/>
                  </a:schemeClr>
                </a:solidFill>
              </a:rPr>
              <a:t>SOA</a:t>
            </a:r>
          </a:p>
          <a:p>
            <a:r>
              <a:rPr lang="en-GB" dirty="0">
                <a:solidFill>
                  <a:schemeClr val="accent6"/>
                </a:solidFill>
              </a:rPr>
              <a:t>Reactive</a:t>
            </a:r>
          </a:p>
          <a:p>
            <a:pPr lvl="1"/>
            <a:r>
              <a:rPr lang="en-GB" dirty="0"/>
              <a:t>Reactive Programming</a:t>
            </a:r>
          </a:p>
          <a:p>
            <a:pPr lvl="2"/>
            <a:r>
              <a:rPr lang="en-GB" dirty="0"/>
              <a:t>Dataflow</a:t>
            </a:r>
          </a:p>
          <a:p>
            <a:pPr lvl="2"/>
            <a:r>
              <a:rPr lang="en-GB" dirty="0"/>
              <a:t>Actors</a:t>
            </a:r>
          </a:p>
          <a:p>
            <a:pPr lvl="2"/>
            <a:r>
              <a:rPr lang="en-GB" dirty="0"/>
              <a:t>Flow Based Programming</a:t>
            </a:r>
          </a:p>
          <a:p>
            <a:pPr lvl="1"/>
            <a:r>
              <a:rPr lang="en-GB" dirty="0"/>
              <a:t>Reactive Systems</a:t>
            </a:r>
          </a:p>
          <a:p>
            <a:pPr lvl="2"/>
            <a:r>
              <a:rPr lang="en-GB" dirty="0"/>
              <a:t>Message Passing</a:t>
            </a:r>
          </a:p>
          <a:p>
            <a:pPr lvl="2"/>
            <a:r>
              <a:rPr lang="en-GB" dirty="0"/>
              <a:t>Resilience</a:t>
            </a:r>
          </a:p>
          <a:p>
            <a:pPr lvl="2"/>
            <a:r>
              <a:rPr lang="en-GB" dirty="0"/>
              <a:t>Elasticity</a:t>
            </a:r>
          </a:p>
          <a:p>
            <a:pPr lvl="2"/>
            <a:r>
              <a:rPr lang="en-GB" dirty="0"/>
              <a:t>Responsiveness</a:t>
            </a:r>
          </a:p>
        </p:txBody>
      </p:sp>
      <p:sp>
        <p:nvSpPr>
          <p:cNvPr id="2" name="Slide Number Placeholder 1">
            <a:extLst>
              <a:ext uri="{FF2B5EF4-FFF2-40B4-BE49-F238E27FC236}">
                <a16:creationId xmlns:a16="http://schemas.microsoft.com/office/drawing/2014/main" id="{76F05AD7-FA4E-6F5B-4943-0DF3BF874329}"/>
              </a:ext>
            </a:extLst>
          </p:cNvPr>
          <p:cNvSpPr>
            <a:spLocks noGrp="1"/>
          </p:cNvSpPr>
          <p:nvPr>
            <p:ph type="sldNum" sz="quarter" idx="12"/>
          </p:nvPr>
        </p:nvSpPr>
        <p:spPr/>
        <p:txBody>
          <a:bodyPr/>
          <a:lstStyle/>
          <a:p>
            <a:fld id="{D8273862-4A78-4144-8C8C-371630D2B803}" type="slidenum">
              <a:rPr lang="en-US" smtClean="0"/>
              <a:t>13</a:t>
            </a:fld>
            <a:endParaRPr lang="en-US"/>
          </a:p>
        </p:txBody>
      </p:sp>
      <p:sp>
        <p:nvSpPr>
          <p:cNvPr id="5" name="TextBox 4">
            <a:extLst>
              <a:ext uri="{FF2B5EF4-FFF2-40B4-BE49-F238E27FC236}">
                <a16:creationId xmlns:a16="http://schemas.microsoft.com/office/drawing/2014/main" id="{BD9BC356-36FD-D45F-8A79-4E1C948AEC16}"/>
              </a:ext>
            </a:extLst>
          </p:cNvPr>
          <p:cNvSpPr txBox="1"/>
          <p:nvPr/>
        </p:nvSpPr>
        <p:spPr>
          <a:xfrm>
            <a:off x="10615961" y="858644"/>
            <a:ext cx="631198" cy="369332"/>
          </a:xfrm>
          <a:prstGeom prst="rect">
            <a:avLst/>
          </a:prstGeom>
          <a:noFill/>
        </p:spPr>
        <p:txBody>
          <a:bodyPr wrap="none" rtlCol="0">
            <a:spAutoFit/>
          </a:bodyPr>
          <a:lstStyle/>
          <a:p>
            <a:r>
              <a:rPr lang="en-GB" dirty="0"/>
              <a:t>T: 10</a:t>
            </a:r>
          </a:p>
        </p:txBody>
      </p:sp>
    </p:spTree>
    <p:extLst>
      <p:ext uri="{BB962C8B-B14F-4D97-AF65-F5344CB8AC3E}">
        <p14:creationId xmlns:p14="http://schemas.microsoft.com/office/powerpoint/2010/main" val="1567463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0130F-7AEB-03DA-57B5-56C0D908CD6F}"/>
              </a:ext>
            </a:extLst>
          </p:cNvPr>
          <p:cNvSpPr>
            <a:spLocks noGrp="1"/>
          </p:cNvSpPr>
          <p:nvPr>
            <p:ph type="title"/>
          </p:nvPr>
        </p:nvSpPr>
        <p:spPr/>
        <p:txBody>
          <a:bodyPr/>
          <a:lstStyle/>
          <a:p>
            <a:r>
              <a:rPr lang="en-GB" dirty="0"/>
              <a:t>Agenda</a:t>
            </a:r>
          </a:p>
        </p:txBody>
      </p:sp>
      <p:sp>
        <p:nvSpPr>
          <p:cNvPr id="4" name="Content Placeholder 3">
            <a:extLst>
              <a:ext uri="{FF2B5EF4-FFF2-40B4-BE49-F238E27FC236}">
                <a16:creationId xmlns:a16="http://schemas.microsoft.com/office/drawing/2014/main" id="{555F316F-B6BB-ADAD-9EC5-4E749C7ABF38}"/>
              </a:ext>
            </a:extLst>
          </p:cNvPr>
          <p:cNvSpPr>
            <a:spLocks noGrp="1"/>
          </p:cNvSpPr>
          <p:nvPr>
            <p:ph idx="1"/>
          </p:nvPr>
        </p:nvSpPr>
        <p:spPr/>
        <p:txBody>
          <a:bodyPr>
            <a:normAutofit lnSpcReduction="10000"/>
          </a:bodyPr>
          <a:lstStyle/>
          <a:p>
            <a:r>
              <a:rPr lang="en-GB" dirty="0">
                <a:solidFill>
                  <a:schemeClr val="bg2">
                    <a:lumMod val="90000"/>
                  </a:schemeClr>
                </a:solidFill>
              </a:rPr>
              <a:t>Objects</a:t>
            </a:r>
          </a:p>
          <a:p>
            <a:pPr lvl="1"/>
            <a:r>
              <a:rPr lang="en-GB" dirty="0">
                <a:solidFill>
                  <a:schemeClr val="bg2">
                    <a:lumMod val="90000"/>
                  </a:schemeClr>
                </a:solidFill>
              </a:rPr>
              <a:t>SOA</a:t>
            </a:r>
          </a:p>
          <a:p>
            <a:r>
              <a:rPr lang="en-GB" dirty="0">
                <a:solidFill>
                  <a:schemeClr val="accent6"/>
                </a:solidFill>
              </a:rPr>
              <a:t>Reactive</a:t>
            </a:r>
          </a:p>
          <a:p>
            <a:pPr lvl="1"/>
            <a:r>
              <a:rPr lang="en-GB" dirty="0">
                <a:solidFill>
                  <a:schemeClr val="accent6"/>
                </a:solidFill>
              </a:rPr>
              <a:t>Reactive Programming</a:t>
            </a:r>
          </a:p>
          <a:p>
            <a:pPr lvl="2"/>
            <a:r>
              <a:rPr lang="en-GB" dirty="0">
                <a:solidFill>
                  <a:schemeClr val="accent6"/>
                </a:solidFill>
              </a:rPr>
              <a:t>Dataflow</a:t>
            </a:r>
          </a:p>
          <a:p>
            <a:pPr lvl="2"/>
            <a:r>
              <a:rPr lang="en-GB" dirty="0"/>
              <a:t>Actors</a:t>
            </a:r>
          </a:p>
          <a:p>
            <a:pPr lvl="2"/>
            <a:r>
              <a:rPr lang="en-GB" dirty="0"/>
              <a:t>Flow Based Programming</a:t>
            </a:r>
          </a:p>
          <a:p>
            <a:pPr lvl="1"/>
            <a:r>
              <a:rPr lang="en-GB" dirty="0"/>
              <a:t>Reactive Systems</a:t>
            </a:r>
          </a:p>
          <a:p>
            <a:pPr lvl="2"/>
            <a:r>
              <a:rPr lang="en-GB" dirty="0"/>
              <a:t>Message Passing</a:t>
            </a:r>
          </a:p>
          <a:p>
            <a:pPr lvl="2"/>
            <a:r>
              <a:rPr lang="en-GB" dirty="0"/>
              <a:t>Resilience</a:t>
            </a:r>
          </a:p>
          <a:p>
            <a:pPr lvl="2"/>
            <a:r>
              <a:rPr lang="en-GB" dirty="0"/>
              <a:t>Elasticity</a:t>
            </a:r>
          </a:p>
          <a:p>
            <a:pPr lvl="2"/>
            <a:r>
              <a:rPr lang="en-GB" dirty="0"/>
              <a:t>Responsiveness</a:t>
            </a:r>
          </a:p>
        </p:txBody>
      </p:sp>
      <p:sp>
        <p:nvSpPr>
          <p:cNvPr id="2" name="Slide Number Placeholder 1">
            <a:extLst>
              <a:ext uri="{FF2B5EF4-FFF2-40B4-BE49-F238E27FC236}">
                <a16:creationId xmlns:a16="http://schemas.microsoft.com/office/drawing/2014/main" id="{76F05AD7-FA4E-6F5B-4943-0DF3BF874329}"/>
              </a:ext>
            </a:extLst>
          </p:cNvPr>
          <p:cNvSpPr>
            <a:spLocks noGrp="1"/>
          </p:cNvSpPr>
          <p:nvPr>
            <p:ph type="sldNum" sz="quarter" idx="12"/>
          </p:nvPr>
        </p:nvSpPr>
        <p:spPr/>
        <p:txBody>
          <a:bodyPr/>
          <a:lstStyle/>
          <a:p>
            <a:fld id="{D8273862-4A78-4144-8C8C-371630D2B803}" type="slidenum">
              <a:rPr lang="en-US" smtClean="0"/>
              <a:t>14</a:t>
            </a:fld>
            <a:endParaRPr lang="en-US"/>
          </a:p>
        </p:txBody>
      </p:sp>
      <p:sp>
        <p:nvSpPr>
          <p:cNvPr id="5" name="TextBox 4">
            <a:extLst>
              <a:ext uri="{FF2B5EF4-FFF2-40B4-BE49-F238E27FC236}">
                <a16:creationId xmlns:a16="http://schemas.microsoft.com/office/drawing/2014/main" id="{64669FEB-1641-740F-305E-4B0605EACE2D}"/>
              </a:ext>
            </a:extLst>
          </p:cNvPr>
          <p:cNvSpPr txBox="1"/>
          <p:nvPr/>
        </p:nvSpPr>
        <p:spPr>
          <a:xfrm>
            <a:off x="10615961" y="858644"/>
            <a:ext cx="631198" cy="369332"/>
          </a:xfrm>
          <a:prstGeom prst="rect">
            <a:avLst/>
          </a:prstGeom>
          <a:noFill/>
        </p:spPr>
        <p:txBody>
          <a:bodyPr wrap="none" rtlCol="0">
            <a:spAutoFit/>
          </a:bodyPr>
          <a:lstStyle/>
          <a:p>
            <a:r>
              <a:rPr lang="en-GB" dirty="0"/>
              <a:t>T: 10</a:t>
            </a:r>
          </a:p>
        </p:txBody>
      </p:sp>
    </p:spTree>
    <p:extLst>
      <p:ext uri="{BB962C8B-B14F-4D97-AF65-F5344CB8AC3E}">
        <p14:creationId xmlns:p14="http://schemas.microsoft.com/office/powerpoint/2010/main" val="4081611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A8DDC80-CE31-30C5-DE59-F7335A2D84DC}"/>
              </a:ext>
            </a:extLst>
          </p:cNvPr>
          <p:cNvPicPr>
            <a:picLocks noChangeAspect="1"/>
          </p:cNvPicPr>
          <p:nvPr/>
        </p:nvPicPr>
        <p:blipFill>
          <a:blip r:embed="rId3"/>
          <a:stretch>
            <a:fillRect/>
          </a:stretch>
        </p:blipFill>
        <p:spPr>
          <a:xfrm>
            <a:off x="1809273" y="814096"/>
            <a:ext cx="8573453" cy="5229807"/>
          </a:xfrm>
          <a:prstGeom prst="rect">
            <a:avLst/>
          </a:prstGeom>
        </p:spPr>
      </p:pic>
      <p:sp>
        <p:nvSpPr>
          <p:cNvPr id="6" name="TextBox 5">
            <a:extLst>
              <a:ext uri="{FF2B5EF4-FFF2-40B4-BE49-F238E27FC236}">
                <a16:creationId xmlns:a16="http://schemas.microsoft.com/office/drawing/2014/main" id="{1BF27626-418D-290D-14B7-30C29ECD1CCF}"/>
              </a:ext>
            </a:extLst>
          </p:cNvPr>
          <p:cNvSpPr txBox="1"/>
          <p:nvPr/>
        </p:nvSpPr>
        <p:spPr>
          <a:xfrm>
            <a:off x="6478860" y="5472041"/>
            <a:ext cx="5013918" cy="954107"/>
          </a:xfrm>
          <a:prstGeom prst="rect">
            <a:avLst/>
          </a:prstGeom>
          <a:noFill/>
          <a:ln>
            <a:solidFill>
              <a:schemeClr val="accent1"/>
            </a:solidFill>
          </a:ln>
        </p:spPr>
        <p:txBody>
          <a:bodyPr wrap="square" rtlCol="0">
            <a:spAutoFit/>
          </a:bodyPr>
          <a:lstStyle/>
          <a:p>
            <a:r>
              <a:rPr lang="en-US" sz="1400" b="1" dirty="0"/>
              <a:t>Data Flow Programming</a:t>
            </a:r>
            <a:r>
              <a:rPr lang="en-US" sz="1400" dirty="0"/>
              <a:t> conceptualizes a program as a directed graph where operations are represented as nodes which are connected via arcs through which data flows. A node performs an operation when input data is available. </a:t>
            </a:r>
          </a:p>
        </p:txBody>
      </p:sp>
      <p:sp>
        <p:nvSpPr>
          <p:cNvPr id="9" name="Slide Number Placeholder 8">
            <a:extLst>
              <a:ext uri="{FF2B5EF4-FFF2-40B4-BE49-F238E27FC236}">
                <a16:creationId xmlns:a16="http://schemas.microsoft.com/office/drawing/2014/main" id="{882F4352-548C-6FC2-DA2F-8F0D211BF69C}"/>
              </a:ext>
            </a:extLst>
          </p:cNvPr>
          <p:cNvSpPr>
            <a:spLocks noGrp="1"/>
          </p:cNvSpPr>
          <p:nvPr>
            <p:ph type="sldNum" sz="quarter" idx="12"/>
          </p:nvPr>
        </p:nvSpPr>
        <p:spPr/>
        <p:txBody>
          <a:bodyPr/>
          <a:lstStyle/>
          <a:p>
            <a:fld id="{D8273862-4A78-4144-8C8C-371630D2B803}" type="slidenum">
              <a:rPr lang="en-US" smtClean="0"/>
              <a:t>15</a:t>
            </a:fld>
            <a:endParaRPr lang="en-US"/>
          </a:p>
        </p:txBody>
      </p:sp>
    </p:spTree>
    <p:extLst>
      <p:ext uri="{BB962C8B-B14F-4D97-AF65-F5344CB8AC3E}">
        <p14:creationId xmlns:p14="http://schemas.microsoft.com/office/powerpoint/2010/main" val="2389247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21A04481-D440-B7ED-1C04-8B6861C9601F}"/>
              </a:ext>
            </a:extLst>
          </p:cNvPr>
          <p:cNvPicPr>
            <a:picLocks noChangeAspect="1"/>
          </p:cNvPicPr>
          <p:nvPr/>
        </p:nvPicPr>
        <p:blipFill>
          <a:blip r:embed="rId3"/>
          <a:stretch>
            <a:fillRect/>
          </a:stretch>
        </p:blipFill>
        <p:spPr>
          <a:xfrm>
            <a:off x="1099527" y="643466"/>
            <a:ext cx="9992945" cy="5571067"/>
          </a:xfrm>
          <a:prstGeom prst="rect">
            <a:avLst/>
          </a:prstGeom>
        </p:spPr>
      </p:pic>
      <p:sp>
        <p:nvSpPr>
          <p:cNvPr id="7" name="Slide Number Placeholder 6">
            <a:extLst>
              <a:ext uri="{FF2B5EF4-FFF2-40B4-BE49-F238E27FC236}">
                <a16:creationId xmlns:a16="http://schemas.microsoft.com/office/drawing/2014/main" id="{97C7E00D-3BCB-ED06-5063-718BD2713B22}"/>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16</a:t>
            </a:fld>
            <a:endParaRPr lang="en-US"/>
          </a:p>
        </p:txBody>
      </p:sp>
    </p:spTree>
    <p:extLst>
      <p:ext uri="{BB962C8B-B14F-4D97-AF65-F5344CB8AC3E}">
        <p14:creationId xmlns:p14="http://schemas.microsoft.com/office/powerpoint/2010/main" val="1549194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E745D69-E361-E1DE-DA3F-AF953912AEF3}"/>
              </a:ext>
            </a:extLst>
          </p:cNvPr>
          <p:cNvPicPr>
            <a:picLocks noChangeAspect="1"/>
          </p:cNvPicPr>
          <p:nvPr/>
        </p:nvPicPr>
        <p:blipFill>
          <a:blip r:embed="rId3"/>
          <a:stretch>
            <a:fillRect/>
          </a:stretch>
        </p:blipFill>
        <p:spPr>
          <a:xfrm>
            <a:off x="1585015" y="643466"/>
            <a:ext cx="9021970" cy="5571067"/>
          </a:xfrm>
          <a:prstGeom prst="rect">
            <a:avLst/>
          </a:prstGeom>
        </p:spPr>
      </p:pic>
      <p:sp>
        <p:nvSpPr>
          <p:cNvPr id="6" name="Slide Number Placeholder 5">
            <a:extLst>
              <a:ext uri="{FF2B5EF4-FFF2-40B4-BE49-F238E27FC236}">
                <a16:creationId xmlns:a16="http://schemas.microsoft.com/office/drawing/2014/main" id="{4E0F0927-83F0-7524-486E-407463FE4DFD}"/>
              </a:ext>
            </a:extLst>
          </p:cNvPr>
          <p:cNvSpPr>
            <a:spLocks noGrp="1"/>
          </p:cNvSpPr>
          <p:nvPr>
            <p:ph type="sldNum" sz="quarter" idx="12"/>
          </p:nvPr>
        </p:nvSpPr>
        <p:spPr/>
        <p:txBody>
          <a:bodyPr/>
          <a:lstStyle/>
          <a:p>
            <a:fld id="{D8273862-4A78-4144-8C8C-371630D2B803}" type="slidenum">
              <a:rPr lang="en-US" smtClean="0"/>
              <a:t>17</a:t>
            </a:fld>
            <a:endParaRPr lang="en-US"/>
          </a:p>
        </p:txBody>
      </p:sp>
    </p:spTree>
    <p:extLst>
      <p:ext uri="{BB962C8B-B14F-4D97-AF65-F5344CB8AC3E}">
        <p14:creationId xmlns:p14="http://schemas.microsoft.com/office/powerpoint/2010/main" val="407341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A1B24261-3BE9-A9EB-8F69-29990D404FBD}"/>
              </a:ext>
            </a:extLst>
          </p:cNvPr>
          <p:cNvPicPr>
            <a:picLocks noChangeAspect="1"/>
          </p:cNvPicPr>
          <p:nvPr/>
        </p:nvPicPr>
        <p:blipFill>
          <a:blip r:embed="rId3"/>
          <a:stretch>
            <a:fillRect/>
          </a:stretch>
        </p:blipFill>
        <p:spPr>
          <a:xfrm>
            <a:off x="643467" y="1002623"/>
            <a:ext cx="10905066" cy="4852753"/>
          </a:xfrm>
          <a:prstGeom prst="rect">
            <a:avLst/>
          </a:prstGeom>
        </p:spPr>
      </p:pic>
      <p:sp>
        <p:nvSpPr>
          <p:cNvPr id="4" name="TextBox 3">
            <a:extLst>
              <a:ext uri="{FF2B5EF4-FFF2-40B4-BE49-F238E27FC236}">
                <a16:creationId xmlns:a16="http://schemas.microsoft.com/office/drawing/2014/main" id="{74733BED-4544-35FC-54F3-B85E79A65D6E}"/>
              </a:ext>
            </a:extLst>
          </p:cNvPr>
          <p:cNvSpPr txBox="1"/>
          <p:nvPr/>
        </p:nvSpPr>
        <p:spPr>
          <a:xfrm>
            <a:off x="7596554" y="5455138"/>
            <a:ext cx="3587261" cy="1169551"/>
          </a:xfrm>
          <a:prstGeom prst="rect">
            <a:avLst/>
          </a:prstGeom>
          <a:noFill/>
          <a:ln>
            <a:solidFill>
              <a:schemeClr val="accent1"/>
            </a:solidFill>
          </a:ln>
        </p:spPr>
        <p:txBody>
          <a:bodyPr wrap="square" rtlCol="0">
            <a:spAutoFit/>
          </a:bodyPr>
          <a:lstStyle/>
          <a:p>
            <a:r>
              <a:rPr lang="en-GB" sz="1400" b="1" dirty="0"/>
              <a:t>Capacity</a:t>
            </a:r>
            <a:r>
              <a:rPr lang="en-GB" sz="1400" dirty="0"/>
              <a:t>: In dataflow programming we do not activate a node to read from the input, if there is no space on the output. (Infinite capacity links exist only in theory). This creates </a:t>
            </a:r>
            <a:r>
              <a:rPr lang="en-GB" sz="1400" b="1" dirty="0"/>
              <a:t>backpressure</a:t>
            </a:r>
            <a:r>
              <a:rPr lang="en-GB" sz="1400" dirty="0"/>
              <a:t>.</a:t>
            </a:r>
            <a:endParaRPr lang="en-GB" sz="1400" b="1" dirty="0"/>
          </a:p>
        </p:txBody>
      </p:sp>
      <p:sp>
        <p:nvSpPr>
          <p:cNvPr id="7" name="Slide Number Placeholder 6">
            <a:extLst>
              <a:ext uri="{FF2B5EF4-FFF2-40B4-BE49-F238E27FC236}">
                <a16:creationId xmlns:a16="http://schemas.microsoft.com/office/drawing/2014/main" id="{89D7745B-DC10-F713-04A6-C789204252FE}"/>
              </a:ext>
            </a:extLst>
          </p:cNvPr>
          <p:cNvSpPr>
            <a:spLocks noGrp="1"/>
          </p:cNvSpPr>
          <p:nvPr>
            <p:ph type="sldNum" sz="quarter" idx="12"/>
          </p:nvPr>
        </p:nvSpPr>
        <p:spPr/>
        <p:txBody>
          <a:bodyPr/>
          <a:lstStyle/>
          <a:p>
            <a:fld id="{D8273862-4A78-4144-8C8C-371630D2B803}" type="slidenum">
              <a:rPr lang="en-US" smtClean="0"/>
              <a:t>18</a:t>
            </a:fld>
            <a:endParaRPr lang="en-US"/>
          </a:p>
        </p:txBody>
      </p:sp>
      <p:sp>
        <p:nvSpPr>
          <p:cNvPr id="2" name="TextBox 1">
            <a:extLst>
              <a:ext uri="{FF2B5EF4-FFF2-40B4-BE49-F238E27FC236}">
                <a16:creationId xmlns:a16="http://schemas.microsoft.com/office/drawing/2014/main" id="{9A15EE42-5C2A-6B90-CF47-78EEEEDEAD87}"/>
              </a:ext>
            </a:extLst>
          </p:cNvPr>
          <p:cNvSpPr txBox="1"/>
          <p:nvPr/>
        </p:nvSpPr>
        <p:spPr>
          <a:xfrm>
            <a:off x="3644575" y="5455138"/>
            <a:ext cx="3587261" cy="1169551"/>
          </a:xfrm>
          <a:prstGeom prst="rect">
            <a:avLst/>
          </a:prstGeom>
          <a:noFill/>
          <a:ln>
            <a:solidFill>
              <a:schemeClr val="accent1"/>
            </a:solidFill>
          </a:ln>
        </p:spPr>
        <p:txBody>
          <a:bodyPr wrap="square" rtlCol="0">
            <a:spAutoFit/>
          </a:bodyPr>
          <a:lstStyle/>
          <a:p>
            <a:r>
              <a:rPr lang="en-GB" sz="1400" b="1" dirty="0"/>
              <a:t>Node Lifetime</a:t>
            </a:r>
            <a:r>
              <a:rPr lang="en-GB" sz="1400" dirty="0"/>
              <a:t>: In ‘classic’ dataflow programming the lifetime of a node is from activation when there is work to do (push) or work is requested (pull) until it has pushed the answer.</a:t>
            </a:r>
            <a:r>
              <a:rPr lang="en-GB" sz="1400" b="1" dirty="0"/>
              <a:t> </a:t>
            </a:r>
          </a:p>
        </p:txBody>
      </p:sp>
    </p:spTree>
    <p:extLst>
      <p:ext uri="{BB962C8B-B14F-4D97-AF65-F5344CB8AC3E}">
        <p14:creationId xmlns:p14="http://schemas.microsoft.com/office/powerpoint/2010/main" val="104676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FCB1B3F-6041-35B5-920C-869780F0A7DF}"/>
              </a:ext>
            </a:extLst>
          </p:cNvPr>
          <p:cNvPicPr>
            <a:picLocks noChangeAspect="1"/>
          </p:cNvPicPr>
          <p:nvPr/>
        </p:nvPicPr>
        <p:blipFill>
          <a:blip r:embed="rId3"/>
          <a:stretch>
            <a:fillRect/>
          </a:stretch>
        </p:blipFill>
        <p:spPr>
          <a:xfrm>
            <a:off x="643467" y="1493351"/>
            <a:ext cx="10905066" cy="3871296"/>
          </a:xfrm>
          <a:prstGeom prst="rect">
            <a:avLst/>
          </a:prstGeom>
        </p:spPr>
      </p:pic>
      <p:sp>
        <p:nvSpPr>
          <p:cNvPr id="2" name="Slide Number Placeholder 1">
            <a:extLst>
              <a:ext uri="{FF2B5EF4-FFF2-40B4-BE49-F238E27FC236}">
                <a16:creationId xmlns:a16="http://schemas.microsoft.com/office/drawing/2014/main" id="{53BE3D76-E268-0A59-FE34-602DF22E49FE}"/>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19</a:t>
            </a:fld>
            <a:endParaRPr lang="en-US"/>
          </a:p>
        </p:txBody>
      </p:sp>
    </p:spTree>
    <p:extLst>
      <p:ext uri="{BB962C8B-B14F-4D97-AF65-F5344CB8AC3E}">
        <p14:creationId xmlns:p14="http://schemas.microsoft.com/office/powerpoint/2010/main" val="2925216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838200" y="2424339"/>
            <a:ext cx="10515600" cy="2321832"/>
          </a:xfrm>
        </p:spPr>
        <p:txBody>
          <a:bodyPr>
            <a:normAutofit fontScale="92500" lnSpcReduction="10000"/>
          </a:bodyPr>
          <a:lstStyle/>
          <a:p>
            <a:r>
              <a:rPr lang="en-GB" dirty="0"/>
              <a:t>Software Developer for  more than 25 years</a:t>
            </a:r>
          </a:p>
          <a:p>
            <a:pPr lvl="1"/>
            <a:r>
              <a:rPr lang="en-GB" dirty="0"/>
              <a:t>Stuff I care about: Messaging, EDA, Microservices, TDD, XP, OO, RDD &amp; DDD, Code that Fits in My Head, C#</a:t>
            </a:r>
          </a:p>
          <a:p>
            <a:pPr lvl="1"/>
            <a:r>
              <a:rPr lang="en-GB" dirty="0"/>
              <a:t>Places I have worked: DTI, Reuters, </a:t>
            </a:r>
            <a:r>
              <a:rPr lang="en-GB" dirty="0" err="1"/>
              <a:t>Sungard</a:t>
            </a:r>
            <a:r>
              <a:rPr lang="en-GB" dirty="0"/>
              <a:t>, Beazley, Huddle, Just Eat Takeaway</a:t>
            </a:r>
          </a:p>
          <a:p>
            <a:r>
              <a:rPr lang="en-GB" dirty="0"/>
              <a:t>No smart folks</a:t>
            </a:r>
          </a:p>
          <a:p>
            <a:pPr lvl="1"/>
            <a:r>
              <a:rPr lang="en-GB" dirty="0"/>
              <a:t>Just the folks in this room</a:t>
            </a:r>
            <a:endParaRPr lang="en-US" dirty="0"/>
          </a:p>
          <a:p>
            <a:endParaRPr lang="en-US" dirty="0"/>
          </a:p>
        </p:txBody>
      </p:sp>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p:txBody>
          <a:bodyPr/>
          <a:lstStyle/>
          <a:p>
            <a:fld id="{B9A0A49B-320C-1A4F-B83C-2E5340668522}" type="slidenum">
              <a:rPr lang="en-US" smtClean="0"/>
              <a:t>2</a:t>
            </a:fld>
            <a:endParaRPr lang="en-US"/>
          </a:p>
        </p:txBody>
      </p:sp>
    </p:spTree>
    <p:extLst>
      <p:ext uri="{BB962C8B-B14F-4D97-AF65-F5344CB8AC3E}">
        <p14:creationId xmlns:p14="http://schemas.microsoft.com/office/powerpoint/2010/main" val="4068305104"/>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0130F-7AEB-03DA-57B5-56C0D908CD6F}"/>
              </a:ext>
            </a:extLst>
          </p:cNvPr>
          <p:cNvSpPr>
            <a:spLocks noGrp="1"/>
          </p:cNvSpPr>
          <p:nvPr>
            <p:ph type="title"/>
          </p:nvPr>
        </p:nvSpPr>
        <p:spPr/>
        <p:txBody>
          <a:bodyPr/>
          <a:lstStyle/>
          <a:p>
            <a:r>
              <a:rPr lang="en-GB" dirty="0"/>
              <a:t>Agenda</a:t>
            </a:r>
          </a:p>
        </p:txBody>
      </p:sp>
      <p:sp>
        <p:nvSpPr>
          <p:cNvPr id="4" name="Content Placeholder 3">
            <a:extLst>
              <a:ext uri="{FF2B5EF4-FFF2-40B4-BE49-F238E27FC236}">
                <a16:creationId xmlns:a16="http://schemas.microsoft.com/office/drawing/2014/main" id="{555F316F-B6BB-ADAD-9EC5-4E749C7ABF38}"/>
              </a:ext>
            </a:extLst>
          </p:cNvPr>
          <p:cNvSpPr>
            <a:spLocks noGrp="1"/>
          </p:cNvSpPr>
          <p:nvPr>
            <p:ph idx="1"/>
          </p:nvPr>
        </p:nvSpPr>
        <p:spPr/>
        <p:txBody>
          <a:bodyPr>
            <a:normAutofit lnSpcReduction="10000"/>
          </a:bodyPr>
          <a:lstStyle/>
          <a:p>
            <a:r>
              <a:rPr lang="en-GB" dirty="0">
                <a:solidFill>
                  <a:schemeClr val="bg2">
                    <a:lumMod val="90000"/>
                  </a:schemeClr>
                </a:solidFill>
              </a:rPr>
              <a:t>Objects</a:t>
            </a:r>
          </a:p>
          <a:p>
            <a:pPr lvl="1"/>
            <a:r>
              <a:rPr lang="en-GB" dirty="0">
                <a:solidFill>
                  <a:schemeClr val="bg2">
                    <a:lumMod val="90000"/>
                  </a:schemeClr>
                </a:solidFill>
              </a:rPr>
              <a:t>SOA</a:t>
            </a:r>
          </a:p>
          <a:p>
            <a:r>
              <a:rPr lang="en-GB" dirty="0">
                <a:solidFill>
                  <a:schemeClr val="accent6"/>
                </a:solidFill>
              </a:rPr>
              <a:t>Reactive</a:t>
            </a:r>
          </a:p>
          <a:p>
            <a:pPr lvl="1"/>
            <a:r>
              <a:rPr lang="en-GB" dirty="0">
                <a:solidFill>
                  <a:schemeClr val="accent6"/>
                </a:solidFill>
              </a:rPr>
              <a:t>Reactive Programming</a:t>
            </a:r>
          </a:p>
          <a:p>
            <a:pPr lvl="2"/>
            <a:r>
              <a:rPr lang="en-GB" dirty="0">
                <a:solidFill>
                  <a:schemeClr val="bg2">
                    <a:lumMod val="90000"/>
                  </a:schemeClr>
                </a:solidFill>
              </a:rPr>
              <a:t>Dataflow</a:t>
            </a:r>
          </a:p>
          <a:p>
            <a:pPr lvl="2"/>
            <a:r>
              <a:rPr lang="en-GB" dirty="0">
                <a:solidFill>
                  <a:schemeClr val="accent6"/>
                </a:solidFill>
              </a:rPr>
              <a:t>Actors</a:t>
            </a:r>
          </a:p>
          <a:p>
            <a:pPr lvl="2"/>
            <a:r>
              <a:rPr lang="en-GB" dirty="0"/>
              <a:t>Flow Based Programming</a:t>
            </a:r>
          </a:p>
          <a:p>
            <a:pPr lvl="1"/>
            <a:r>
              <a:rPr lang="en-GB" dirty="0"/>
              <a:t>Reactive Systems</a:t>
            </a:r>
          </a:p>
          <a:p>
            <a:pPr lvl="2"/>
            <a:r>
              <a:rPr lang="en-GB" dirty="0"/>
              <a:t>Message Passing</a:t>
            </a:r>
          </a:p>
          <a:p>
            <a:pPr lvl="2"/>
            <a:r>
              <a:rPr lang="en-GB" dirty="0"/>
              <a:t>Resilience</a:t>
            </a:r>
          </a:p>
          <a:p>
            <a:pPr lvl="2"/>
            <a:r>
              <a:rPr lang="en-GB" dirty="0"/>
              <a:t>Elasticity</a:t>
            </a:r>
          </a:p>
          <a:p>
            <a:pPr lvl="2"/>
            <a:r>
              <a:rPr lang="en-GB" dirty="0"/>
              <a:t>Responsiveness</a:t>
            </a:r>
          </a:p>
        </p:txBody>
      </p:sp>
      <p:sp>
        <p:nvSpPr>
          <p:cNvPr id="2" name="Slide Number Placeholder 1">
            <a:extLst>
              <a:ext uri="{FF2B5EF4-FFF2-40B4-BE49-F238E27FC236}">
                <a16:creationId xmlns:a16="http://schemas.microsoft.com/office/drawing/2014/main" id="{76F05AD7-FA4E-6F5B-4943-0DF3BF874329}"/>
              </a:ext>
            </a:extLst>
          </p:cNvPr>
          <p:cNvSpPr>
            <a:spLocks noGrp="1"/>
          </p:cNvSpPr>
          <p:nvPr>
            <p:ph type="sldNum" sz="quarter" idx="12"/>
          </p:nvPr>
        </p:nvSpPr>
        <p:spPr/>
        <p:txBody>
          <a:bodyPr/>
          <a:lstStyle/>
          <a:p>
            <a:fld id="{D8273862-4A78-4144-8C8C-371630D2B803}" type="slidenum">
              <a:rPr lang="en-US" smtClean="0"/>
              <a:t>20</a:t>
            </a:fld>
            <a:endParaRPr lang="en-US"/>
          </a:p>
        </p:txBody>
      </p:sp>
      <p:sp>
        <p:nvSpPr>
          <p:cNvPr id="5" name="TextBox 4">
            <a:extLst>
              <a:ext uri="{FF2B5EF4-FFF2-40B4-BE49-F238E27FC236}">
                <a16:creationId xmlns:a16="http://schemas.microsoft.com/office/drawing/2014/main" id="{82454286-EBAF-D66F-CABD-FE5EE6B440F3}"/>
              </a:ext>
            </a:extLst>
          </p:cNvPr>
          <p:cNvSpPr txBox="1"/>
          <p:nvPr/>
        </p:nvSpPr>
        <p:spPr>
          <a:xfrm>
            <a:off x="10615961" y="858644"/>
            <a:ext cx="631198" cy="369332"/>
          </a:xfrm>
          <a:prstGeom prst="rect">
            <a:avLst/>
          </a:prstGeom>
          <a:noFill/>
        </p:spPr>
        <p:txBody>
          <a:bodyPr wrap="none" rtlCol="0">
            <a:spAutoFit/>
          </a:bodyPr>
          <a:lstStyle/>
          <a:p>
            <a:r>
              <a:rPr lang="en-GB" dirty="0"/>
              <a:t>T: 20</a:t>
            </a:r>
          </a:p>
        </p:txBody>
      </p:sp>
    </p:spTree>
    <p:extLst>
      <p:ext uri="{BB962C8B-B14F-4D97-AF65-F5344CB8AC3E}">
        <p14:creationId xmlns:p14="http://schemas.microsoft.com/office/powerpoint/2010/main" val="1358278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717F47E-9C24-0E57-7A6C-3F800206EEA2}"/>
              </a:ext>
            </a:extLst>
          </p:cNvPr>
          <p:cNvPicPr>
            <a:picLocks noChangeAspect="1"/>
          </p:cNvPicPr>
          <p:nvPr/>
        </p:nvPicPr>
        <p:blipFill>
          <a:blip r:embed="rId2"/>
          <a:stretch>
            <a:fillRect/>
          </a:stretch>
        </p:blipFill>
        <p:spPr>
          <a:xfrm>
            <a:off x="643467" y="961729"/>
            <a:ext cx="10905066" cy="4934541"/>
          </a:xfrm>
          <a:prstGeom prst="rect">
            <a:avLst/>
          </a:prstGeom>
        </p:spPr>
      </p:pic>
      <p:sp>
        <p:nvSpPr>
          <p:cNvPr id="2" name="Slide Number Placeholder 1">
            <a:extLst>
              <a:ext uri="{FF2B5EF4-FFF2-40B4-BE49-F238E27FC236}">
                <a16:creationId xmlns:a16="http://schemas.microsoft.com/office/drawing/2014/main" id="{F13BFD21-37EA-91C9-C24A-CE920CD9FD5E}"/>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21</a:t>
            </a:fld>
            <a:endParaRPr lang="en-US"/>
          </a:p>
        </p:txBody>
      </p:sp>
    </p:spTree>
    <p:extLst>
      <p:ext uri="{BB962C8B-B14F-4D97-AF65-F5344CB8AC3E}">
        <p14:creationId xmlns:p14="http://schemas.microsoft.com/office/powerpoint/2010/main" val="1143739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B585A2C-9141-9F21-B30F-0E3102C9F889}"/>
              </a:ext>
            </a:extLst>
          </p:cNvPr>
          <p:cNvPicPr>
            <a:picLocks noChangeAspect="1"/>
          </p:cNvPicPr>
          <p:nvPr/>
        </p:nvPicPr>
        <p:blipFill>
          <a:blip r:embed="rId2"/>
          <a:stretch>
            <a:fillRect/>
          </a:stretch>
        </p:blipFill>
        <p:spPr>
          <a:xfrm>
            <a:off x="643467" y="1084411"/>
            <a:ext cx="10905066" cy="4689176"/>
          </a:xfrm>
          <a:prstGeom prst="rect">
            <a:avLst/>
          </a:prstGeom>
        </p:spPr>
      </p:pic>
      <p:sp>
        <p:nvSpPr>
          <p:cNvPr id="2" name="Slide Number Placeholder 1">
            <a:extLst>
              <a:ext uri="{FF2B5EF4-FFF2-40B4-BE49-F238E27FC236}">
                <a16:creationId xmlns:a16="http://schemas.microsoft.com/office/drawing/2014/main" id="{E56A0D80-5F5D-3429-A1AB-F857B2474AF5}"/>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22</a:t>
            </a:fld>
            <a:endParaRPr lang="en-US"/>
          </a:p>
        </p:txBody>
      </p:sp>
      <p:sp>
        <p:nvSpPr>
          <p:cNvPr id="6" name="TextBox 5">
            <a:extLst>
              <a:ext uri="{FF2B5EF4-FFF2-40B4-BE49-F238E27FC236}">
                <a16:creationId xmlns:a16="http://schemas.microsoft.com/office/drawing/2014/main" id="{C5C85511-190B-EF38-7306-ABDCB7811CEC}"/>
              </a:ext>
            </a:extLst>
          </p:cNvPr>
          <p:cNvSpPr txBox="1"/>
          <p:nvPr/>
        </p:nvSpPr>
        <p:spPr>
          <a:xfrm>
            <a:off x="8429188" y="2828834"/>
            <a:ext cx="3478376" cy="923330"/>
          </a:xfrm>
          <a:prstGeom prst="rect">
            <a:avLst/>
          </a:prstGeom>
          <a:noFill/>
          <a:ln>
            <a:solidFill>
              <a:schemeClr val="accent1"/>
            </a:solidFill>
          </a:ln>
        </p:spPr>
        <p:txBody>
          <a:bodyPr wrap="square">
            <a:spAutoFit/>
          </a:bodyPr>
          <a:lstStyle/>
          <a:p>
            <a:r>
              <a:rPr lang="en-GB" b="1" dirty="0"/>
              <a:t>Concurrency:</a:t>
            </a:r>
            <a:r>
              <a:rPr lang="en-GB" dirty="0"/>
              <a:t> Hewitt’s motivation is to provide an alternative to synchronization primitives. </a:t>
            </a:r>
          </a:p>
        </p:txBody>
      </p:sp>
    </p:spTree>
    <p:extLst>
      <p:ext uri="{BB962C8B-B14F-4D97-AF65-F5344CB8AC3E}">
        <p14:creationId xmlns:p14="http://schemas.microsoft.com/office/powerpoint/2010/main" val="2100934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6722812F-80B5-B935-4416-29D3F126625E}"/>
              </a:ext>
            </a:extLst>
          </p:cNvPr>
          <p:cNvPicPr>
            <a:picLocks noChangeAspect="1"/>
          </p:cNvPicPr>
          <p:nvPr/>
        </p:nvPicPr>
        <p:blipFill>
          <a:blip r:embed="rId3"/>
          <a:stretch>
            <a:fillRect/>
          </a:stretch>
        </p:blipFill>
        <p:spPr>
          <a:xfrm>
            <a:off x="643467" y="1002623"/>
            <a:ext cx="10905066" cy="4852753"/>
          </a:xfrm>
          <a:prstGeom prst="rect">
            <a:avLst/>
          </a:prstGeom>
        </p:spPr>
      </p:pic>
      <p:sp>
        <p:nvSpPr>
          <p:cNvPr id="5" name="Slide Number Placeholder 4">
            <a:extLst>
              <a:ext uri="{FF2B5EF4-FFF2-40B4-BE49-F238E27FC236}">
                <a16:creationId xmlns:a16="http://schemas.microsoft.com/office/drawing/2014/main" id="{E09D3FE8-FF6D-D7F0-9881-8A126880CF5E}"/>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23</a:t>
            </a:fld>
            <a:endParaRPr lang="en-US"/>
          </a:p>
        </p:txBody>
      </p:sp>
    </p:spTree>
    <p:extLst>
      <p:ext uri="{BB962C8B-B14F-4D97-AF65-F5344CB8AC3E}">
        <p14:creationId xmlns:p14="http://schemas.microsoft.com/office/powerpoint/2010/main" val="570099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64C72E-981B-9D9F-0772-DA531271A92D}"/>
              </a:ext>
            </a:extLst>
          </p:cNvPr>
          <p:cNvPicPr>
            <a:picLocks noChangeAspect="1"/>
          </p:cNvPicPr>
          <p:nvPr/>
        </p:nvPicPr>
        <p:blipFill>
          <a:blip r:embed="rId2"/>
          <a:stretch>
            <a:fillRect/>
          </a:stretch>
        </p:blipFill>
        <p:spPr>
          <a:xfrm>
            <a:off x="937602" y="643466"/>
            <a:ext cx="10316796" cy="5571067"/>
          </a:xfrm>
          <a:prstGeom prst="rect">
            <a:avLst/>
          </a:prstGeom>
        </p:spPr>
      </p:pic>
      <p:sp>
        <p:nvSpPr>
          <p:cNvPr id="2" name="Slide Number Placeholder 1">
            <a:extLst>
              <a:ext uri="{FF2B5EF4-FFF2-40B4-BE49-F238E27FC236}">
                <a16:creationId xmlns:a16="http://schemas.microsoft.com/office/drawing/2014/main" id="{3A86E329-DCB0-FC70-DEF0-9B3D6A16D418}"/>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24</a:t>
            </a:fld>
            <a:endParaRPr lang="en-US"/>
          </a:p>
        </p:txBody>
      </p:sp>
      <p:sp>
        <p:nvSpPr>
          <p:cNvPr id="5" name="TextBox 4">
            <a:extLst>
              <a:ext uri="{FF2B5EF4-FFF2-40B4-BE49-F238E27FC236}">
                <a16:creationId xmlns:a16="http://schemas.microsoft.com/office/drawing/2014/main" id="{BB2881B1-5342-D67A-4FEA-65762A22A2F4}"/>
              </a:ext>
            </a:extLst>
          </p:cNvPr>
          <p:cNvSpPr txBox="1"/>
          <p:nvPr/>
        </p:nvSpPr>
        <p:spPr>
          <a:xfrm>
            <a:off x="3681761" y="5014204"/>
            <a:ext cx="3478376" cy="1200329"/>
          </a:xfrm>
          <a:prstGeom prst="rect">
            <a:avLst/>
          </a:prstGeom>
          <a:noFill/>
          <a:ln>
            <a:solidFill>
              <a:schemeClr val="accent1"/>
            </a:solidFill>
          </a:ln>
        </p:spPr>
        <p:txBody>
          <a:bodyPr wrap="square">
            <a:spAutoFit/>
          </a:bodyPr>
          <a:lstStyle/>
          <a:p>
            <a:r>
              <a:rPr lang="en-GB" b="1" dirty="0"/>
              <a:t>Scaling:</a:t>
            </a:r>
            <a:r>
              <a:rPr lang="en-GB" dirty="0"/>
              <a:t> Scaling to multiple actors requires partitioning messages for actors i.e. all messages for the same mutable to a single actor</a:t>
            </a:r>
          </a:p>
        </p:txBody>
      </p:sp>
    </p:spTree>
    <p:extLst>
      <p:ext uri="{BB962C8B-B14F-4D97-AF65-F5344CB8AC3E}">
        <p14:creationId xmlns:p14="http://schemas.microsoft.com/office/powerpoint/2010/main" val="3728874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0130F-7AEB-03DA-57B5-56C0D908CD6F}"/>
              </a:ext>
            </a:extLst>
          </p:cNvPr>
          <p:cNvSpPr>
            <a:spLocks noGrp="1"/>
          </p:cNvSpPr>
          <p:nvPr>
            <p:ph type="title"/>
          </p:nvPr>
        </p:nvSpPr>
        <p:spPr/>
        <p:txBody>
          <a:bodyPr/>
          <a:lstStyle/>
          <a:p>
            <a:r>
              <a:rPr lang="en-GB" dirty="0"/>
              <a:t>Agenda</a:t>
            </a:r>
          </a:p>
        </p:txBody>
      </p:sp>
      <p:sp>
        <p:nvSpPr>
          <p:cNvPr id="4" name="Content Placeholder 3">
            <a:extLst>
              <a:ext uri="{FF2B5EF4-FFF2-40B4-BE49-F238E27FC236}">
                <a16:creationId xmlns:a16="http://schemas.microsoft.com/office/drawing/2014/main" id="{555F316F-B6BB-ADAD-9EC5-4E749C7ABF38}"/>
              </a:ext>
            </a:extLst>
          </p:cNvPr>
          <p:cNvSpPr>
            <a:spLocks noGrp="1"/>
          </p:cNvSpPr>
          <p:nvPr>
            <p:ph idx="1"/>
          </p:nvPr>
        </p:nvSpPr>
        <p:spPr/>
        <p:txBody>
          <a:bodyPr>
            <a:normAutofit lnSpcReduction="10000"/>
          </a:bodyPr>
          <a:lstStyle/>
          <a:p>
            <a:r>
              <a:rPr lang="en-GB" dirty="0">
                <a:solidFill>
                  <a:schemeClr val="bg2">
                    <a:lumMod val="90000"/>
                  </a:schemeClr>
                </a:solidFill>
              </a:rPr>
              <a:t>Objects</a:t>
            </a:r>
          </a:p>
          <a:p>
            <a:pPr lvl="1"/>
            <a:r>
              <a:rPr lang="en-GB" dirty="0">
                <a:solidFill>
                  <a:schemeClr val="bg2">
                    <a:lumMod val="90000"/>
                  </a:schemeClr>
                </a:solidFill>
              </a:rPr>
              <a:t>SOA</a:t>
            </a:r>
          </a:p>
          <a:p>
            <a:r>
              <a:rPr lang="en-GB" dirty="0">
                <a:solidFill>
                  <a:schemeClr val="accent6"/>
                </a:solidFill>
              </a:rPr>
              <a:t>Reactive</a:t>
            </a:r>
          </a:p>
          <a:p>
            <a:pPr lvl="1"/>
            <a:r>
              <a:rPr lang="en-GB" dirty="0">
                <a:solidFill>
                  <a:schemeClr val="accent6"/>
                </a:solidFill>
              </a:rPr>
              <a:t>Reactive Programming</a:t>
            </a:r>
          </a:p>
          <a:p>
            <a:pPr lvl="2"/>
            <a:r>
              <a:rPr lang="en-GB" dirty="0">
                <a:solidFill>
                  <a:schemeClr val="bg2">
                    <a:lumMod val="90000"/>
                  </a:schemeClr>
                </a:solidFill>
              </a:rPr>
              <a:t>Dataflow</a:t>
            </a:r>
          </a:p>
          <a:p>
            <a:pPr lvl="2"/>
            <a:r>
              <a:rPr lang="en-GB" dirty="0">
                <a:solidFill>
                  <a:schemeClr val="bg2">
                    <a:lumMod val="90000"/>
                  </a:schemeClr>
                </a:solidFill>
              </a:rPr>
              <a:t>Actors</a:t>
            </a:r>
          </a:p>
          <a:p>
            <a:pPr lvl="2"/>
            <a:r>
              <a:rPr lang="en-GB" dirty="0">
                <a:solidFill>
                  <a:schemeClr val="accent6"/>
                </a:solidFill>
              </a:rPr>
              <a:t>Flow Based Programming</a:t>
            </a:r>
          </a:p>
          <a:p>
            <a:pPr lvl="1"/>
            <a:r>
              <a:rPr lang="en-GB" dirty="0"/>
              <a:t>Reactive Systems</a:t>
            </a:r>
          </a:p>
          <a:p>
            <a:pPr lvl="2"/>
            <a:r>
              <a:rPr lang="en-GB" dirty="0"/>
              <a:t>Message Passing</a:t>
            </a:r>
          </a:p>
          <a:p>
            <a:pPr lvl="2"/>
            <a:r>
              <a:rPr lang="en-GB" dirty="0"/>
              <a:t>Resilience</a:t>
            </a:r>
          </a:p>
          <a:p>
            <a:pPr lvl="2"/>
            <a:r>
              <a:rPr lang="en-GB" dirty="0"/>
              <a:t>Elasticity</a:t>
            </a:r>
          </a:p>
          <a:p>
            <a:pPr lvl="2"/>
            <a:r>
              <a:rPr lang="en-GB" dirty="0"/>
              <a:t>Responsiveness</a:t>
            </a:r>
          </a:p>
        </p:txBody>
      </p:sp>
      <p:sp>
        <p:nvSpPr>
          <p:cNvPr id="2" name="Slide Number Placeholder 1">
            <a:extLst>
              <a:ext uri="{FF2B5EF4-FFF2-40B4-BE49-F238E27FC236}">
                <a16:creationId xmlns:a16="http://schemas.microsoft.com/office/drawing/2014/main" id="{76F05AD7-FA4E-6F5B-4943-0DF3BF874329}"/>
              </a:ext>
            </a:extLst>
          </p:cNvPr>
          <p:cNvSpPr>
            <a:spLocks noGrp="1"/>
          </p:cNvSpPr>
          <p:nvPr>
            <p:ph type="sldNum" sz="quarter" idx="12"/>
          </p:nvPr>
        </p:nvSpPr>
        <p:spPr/>
        <p:txBody>
          <a:bodyPr/>
          <a:lstStyle/>
          <a:p>
            <a:fld id="{D8273862-4A78-4144-8C8C-371630D2B803}" type="slidenum">
              <a:rPr lang="en-US" smtClean="0"/>
              <a:t>25</a:t>
            </a:fld>
            <a:endParaRPr lang="en-US"/>
          </a:p>
        </p:txBody>
      </p:sp>
      <p:sp>
        <p:nvSpPr>
          <p:cNvPr id="5" name="TextBox 4">
            <a:extLst>
              <a:ext uri="{FF2B5EF4-FFF2-40B4-BE49-F238E27FC236}">
                <a16:creationId xmlns:a16="http://schemas.microsoft.com/office/drawing/2014/main" id="{BBF08784-FEC0-719A-11E2-44E04F425FED}"/>
              </a:ext>
            </a:extLst>
          </p:cNvPr>
          <p:cNvSpPr txBox="1"/>
          <p:nvPr/>
        </p:nvSpPr>
        <p:spPr>
          <a:xfrm>
            <a:off x="10615961" y="858644"/>
            <a:ext cx="631198" cy="369332"/>
          </a:xfrm>
          <a:prstGeom prst="rect">
            <a:avLst/>
          </a:prstGeom>
          <a:noFill/>
        </p:spPr>
        <p:txBody>
          <a:bodyPr wrap="none" rtlCol="0">
            <a:spAutoFit/>
          </a:bodyPr>
          <a:lstStyle/>
          <a:p>
            <a:r>
              <a:rPr lang="en-GB" dirty="0"/>
              <a:t>T: 25</a:t>
            </a:r>
          </a:p>
        </p:txBody>
      </p:sp>
    </p:spTree>
    <p:extLst>
      <p:ext uri="{BB962C8B-B14F-4D97-AF65-F5344CB8AC3E}">
        <p14:creationId xmlns:p14="http://schemas.microsoft.com/office/powerpoint/2010/main" val="2032071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56545755-C14F-095F-6D81-2577E1646BDA}"/>
              </a:ext>
            </a:extLst>
          </p:cNvPr>
          <p:cNvPicPr>
            <a:picLocks noChangeAspect="1"/>
          </p:cNvPicPr>
          <p:nvPr/>
        </p:nvPicPr>
        <p:blipFill>
          <a:blip r:embed="rId2"/>
          <a:stretch>
            <a:fillRect/>
          </a:stretch>
        </p:blipFill>
        <p:spPr>
          <a:xfrm>
            <a:off x="643467" y="1288881"/>
            <a:ext cx="10905066" cy="4280236"/>
          </a:xfrm>
          <a:prstGeom prst="rect">
            <a:avLst/>
          </a:prstGeom>
        </p:spPr>
      </p:pic>
      <p:sp>
        <p:nvSpPr>
          <p:cNvPr id="11" name="Slide Number Placeholder 10">
            <a:extLst>
              <a:ext uri="{FF2B5EF4-FFF2-40B4-BE49-F238E27FC236}">
                <a16:creationId xmlns:a16="http://schemas.microsoft.com/office/drawing/2014/main" id="{A814A0EC-1A0E-6E6B-A349-BAD2FDC3A130}"/>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26</a:t>
            </a:fld>
            <a:endParaRPr lang="en-US"/>
          </a:p>
        </p:txBody>
      </p:sp>
      <p:sp>
        <p:nvSpPr>
          <p:cNvPr id="14" name="TextBox 13">
            <a:extLst>
              <a:ext uri="{FF2B5EF4-FFF2-40B4-BE49-F238E27FC236}">
                <a16:creationId xmlns:a16="http://schemas.microsoft.com/office/drawing/2014/main" id="{413A5A64-BC77-B708-6FEB-B81B734CDED4}"/>
              </a:ext>
            </a:extLst>
          </p:cNvPr>
          <p:cNvSpPr txBox="1"/>
          <p:nvPr/>
        </p:nvSpPr>
        <p:spPr>
          <a:xfrm>
            <a:off x="5834079" y="356656"/>
            <a:ext cx="6097656" cy="1077218"/>
          </a:xfrm>
          <a:prstGeom prst="rect">
            <a:avLst/>
          </a:prstGeom>
          <a:noFill/>
          <a:ln>
            <a:solidFill>
              <a:schemeClr val="accent1"/>
            </a:solidFill>
          </a:ln>
        </p:spPr>
        <p:txBody>
          <a:bodyPr wrap="square">
            <a:spAutoFit/>
          </a:bodyPr>
          <a:lstStyle/>
          <a:p>
            <a:r>
              <a:rPr lang="en-GB" sz="1600" b="1" dirty="0"/>
              <a:t>Flow-Based Programming (FBP)</a:t>
            </a:r>
            <a:r>
              <a:rPr lang="en-GB" sz="1600" dirty="0"/>
              <a:t> is a subclass of DFP. While DFP can be synchronous or asynchronous, FBP is always asynchronous. FBP allows multiple input ports, has bounded buffers and applies back pressure when buffers fill up.</a:t>
            </a:r>
          </a:p>
        </p:txBody>
      </p:sp>
    </p:spTree>
    <p:extLst>
      <p:ext uri="{BB962C8B-B14F-4D97-AF65-F5344CB8AC3E}">
        <p14:creationId xmlns:p14="http://schemas.microsoft.com/office/powerpoint/2010/main" val="414590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00E93D05-C60F-FBA6-2ECB-1926F3D96016}"/>
              </a:ext>
            </a:extLst>
          </p:cNvPr>
          <p:cNvPicPr>
            <a:picLocks noChangeAspect="1"/>
          </p:cNvPicPr>
          <p:nvPr/>
        </p:nvPicPr>
        <p:blipFill>
          <a:blip r:embed="rId3"/>
          <a:stretch>
            <a:fillRect/>
          </a:stretch>
        </p:blipFill>
        <p:spPr>
          <a:xfrm>
            <a:off x="864952" y="643466"/>
            <a:ext cx="10462095" cy="5571067"/>
          </a:xfrm>
          <a:prstGeom prst="rect">
            <a:avLst/>
          </a:prstGeom>
        </p:spPr>
      </p:pic>
      <p:sp>
        <p:nvSpPr>
          <p:cNvPr id="4" name="Slide Number Placeholder 3">
            <a:extLst>
              <a:ext uri="{FF2B5EF4-FFF2-40B4-BE49-F238E27FC236}">
                <a16:creationId xmlns:a16="http://schemas.microsoft.com/office/drawing/2014/main" id="{F68599D5-E0E3-DC05-42B1-D5C879F40A8C}"/>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27</a:t>
            </a:fld>
            <a:endParaRPr lang="en-US"/>
          </a:p>
        </p:txBody>
      </p:sp>
      <p:sp>
        <p:nvSpPr>
          <p:cNvPr id="8" name="TextBox 7">
            <a:extLst>
              <a:ext uri="{FF2B5EF4-FFF2-40B4-BE49-F238E27FC236}">
                <a16:creationId xmlns:a16="http://schemas.microsoft.com/office/drawing/2014/main" id="{B31FEF48-FE1A-779C-5350-77E97C92AD8C}"/>
              </a:ext>
            </a:extLst>
          </p:cNvPr>
          <p:cNvSpPr txBox="1"/>
          <p:nvPr/>
        </p:nvSpPr>
        <p:spPr>
          <a:xfrm>
            <a:off x="5742878" y="5186799"/>
            <a:ext cx="3453609" cy="1384995"/>
          </a:xfrm>
          <a:prstGeom prst="rect">
            <a:avLst/>
          </a:prstGeom>
          <a:noFill/>
          <a:ln>
            <a:solidFill>
              <a:schemeClr val="accent1"/>
            </a:solidFill>
          </a:ln>
        </p:spPr>
        <p:txBody>
          <a:bodyPr wrap="square" rtlCol="0">
            <a:spAutoFit/>
          </a:bodyPr>
          <a:lstStyle/>
          <a:p>
            <a:r>
              <a:rPr lang="en-GB" sz="1400" b="1" dirty="0"/>
              <a:t>Node Lifetime</a:t>
            </a:r>
            <a:r>
              <a:rPr lang="en-GB" sz="1400" dirty="0"/>
              <a:t>: In flow base programming the a node can remain running whilst there is work on an input queue, can can suspend instead of terminate if there is no work on its connector.</a:t>
            </a:r>
            <a:r>
              <a:rPr lang="en-GB" sz="1400" b="1" dirty="0"/>
              <a:t>  We may receive an explicit signal to indicate we should stop.</a:t>
            </a:r>
          </a:p>
        </p:txBody>
      </p:sp>
      <p:sp>
        <p:nvSpPr>
          <p:cNvPr id="2" name="TextBox 1">
            <a:extLst>
              <a:ext uri="{FF2B5EF4-FFF2-40B4-BE49-F238E27FC236}">
                <a16:creationId xmlns:a16="http://schemas.microsoft.com/office/drawing/2014/main" id="{67C295B3-7837-D471-2888-0E18EE6FC835}"/>
              </a:ext>
            </a:extLst>
          </p:cNvPr>
          <p:cNvSpPr txBox="1"/>
          <p:nvPr/>
        </p:nvSpPr>
        <p:spPr>
          <a:xfrm>
            <a:off x="9301047" y="4971355"/>
            <a:ext cx="2743200" cy="1384995"/>
          </a:xfrm>
          <a:prstGeom prst="rect">
            <a:avLst/>
          </a:prstGeom>
          <a:noFill/>
          <a:ln>
            <a:solidFill>
              <a:schemeClr val="accent1"/>
            </a:solidFill>
          </a:ln>
        </p:spPr>
        <p:txBody>
          <a:bodyPr wrap="square" rtlCol="0">
            <a:spAutoFit/>
          </a:bodyPr>
          <a:lstStyle/>
          <a:p>
            <a:r>
              <a:rPr lang="en-GB" sz="1400" b="1" dirty="0"/>
              <a:t>Capacity</a:t>
            </a:r>
            <a:r>
              <a:rPr lang="en-GB" sz="1400" dirty="0"/>
              <a:t>: In flow-based programming a component can test to see if it can send to out (</a:t>
            </a:r>
            <a:r>
              <a:rPr lang="en-GB" sz="1400" b="1" dirty="0"/>
              <a:t>backpressure</a:t>
            </a:r>
            <a:r>
              <a:rPr lang="en-GB" sz="1400" dirty="0"/>
              <a:t>), and if not decide whether to ignore (</a:t>
            </a:r>
            <a:r>
              <a:rPr lang="en-GB" sz="1400" b="1" dirty="0"/>
              <a:t>load shedding</a:t>
            </a:r>
            <a:r>
              <a:rPr lang="en-GB" sz="1400" dirty="0"/>
              <a:t>) or even halt.</a:t>
            </a:r>
            <a:endParaRPr lang="en-GB" sz="1400" b="1" dirty="0"/>
          </a:p>
        </p:txBody>
      </p:sp>
    </p:spTree>
    <p:extLst>
      <p:ext uri="{BB962C8B-B14F-4D97-AF65-F5344CB8AC3E}">
        <p14:creationId xmlns:p14="http://schemas.microsoft.com/office/powerpoint/2010/main" val="394601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FE516B-08FE-10E0-0749-8888ED5F5EFB}"/>
              </a:ext>
            </a:extLst>
          </p:cNvPr>
          <p:cNvPicPr>
            <a:picLocks noChangeAspect="1"/>
          </p:cNvPicPr>
          <p:nvPr/>
        </p:nvPicPr>
        <p:blipFill>
          <a:blip r:embed="rId3"/>
          <a:stretch>
            <a:fillRect/>
          </a:stretch>
        </p:blipFill>
        <p:spPr>
          <a:xfrm>
            <a:off x="961376" y="643466"/>
            <a:ext cx="10269248" cy="5571067"/>
          </a:xfrm>
          <a:prstGeom prst="rect">
            <a:avLst/>
          </a:prstGeom>
        </p:spPr>
      </p:pic>
      <p:sp>
        <p:nvSpPr>
          <p:cNvPr id="2" name="Slide Number Placeholder 1">
            <a:extLst>
              <a:ext uri="{FF2B5EF4-FFF2-40B4-BE49-F238E27FC236}">
                <a16:creationId xmlns:a16="http://schemas.microsoft.com/office/drawing/2014/main" id="{7A18E815-4F6D-0162-6E8D-76982A0FDCA6}"/>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28</a:t>
            </a:fld>
            <a:endParaRPr lang="en-US"/>
          </a:p>
        </p:txBody>
      </p:sp>
    </p:spTree>
    <p:extLst>
      <p:ext uri="{BB962C8B-B14F-4D97-AF65-F5344CB8AC3E}">
        <p14:creationId xmlns:p14="http://schemas.microsoft.com/office/powerpoint/2010/main" val="1158647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87A7D848-4624-2C9A-8F9C-099D2A1C905A}"/>
              </a:ext>
            </a:extLst>
          </p:cNvPr>
          <p:cNvPicPr>
            <a:picLocks noChangeAspect="1"/>
          </p:cNvPicPr>
          <p:nvPr/>
        </p:nvPicPr>
        <p:blipFill>
          <a:blip r:embed="rId3"/>
          <a:stretch>
            <a:fillRect/>
          </a:stretch>
        </p:blipFill>
        <p:spPr>
          <a:xfrm>
            <a:off x="1394676" y="643466"/>
            <a:ext cx="9402648" cy="5571067"/>
          </a:xfrm>
          <a:prstGeom prst="rect">
            <a:avLst/>
          </a:prstGeom>
        </p:spPr>
      </p:pic>
      <p:sp>
        <p:nvSpPr>
          <p:cNvPr id="2" name="Slide Number Placeholder 1">
            <a:extLst>
              <a:ext uri="{FF2B5EF4-FFF2-40B4-BE49-F238E27FC236}">
                <a16:creationId xmlns:a16="http://schemas.microsoft.com/office/drawing/2014/main" id="{7344160A-BF15-DAE3-10E2-BA3C94AFC8A1}"/>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29</a:t>
            </a:fld>
            <a:endParaRPr lang="en-US"/>
          </a:p>
        </p:txBody>
      </p:sp>
    </p:spTree>
    <p:extLst>
      <p:ext uri="{BB962C8B-B14F-4D97-AF65-F5344CB8AC3E}">
        <p14:creationId xmlns:p14="http://schemas.microsoft.com/office/powerpoint/2010/main" val="193666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66800" y="939800"/>
            <a:ext cx="10058400" cy="5092239"/>
          </a:xfrm>
          <a:prstGeom prst="rect">
            <a:avLst/>
          </a:prstGeom>
        </p:spPr>
      </p:pic>
      <p:sp>
        <p:nvSpPr>
          <p:cNvPr id="4" name="Slide Number Placeholder 3">
            <a:extLst>
              <a:ext uri="{FF2B5EF4-FFF2-40B4-BE49-F238E27FC236}">
                <a16:creationId xmlns:a16="http://schemas.microsoft.com/office/drawing/2014/main" id="{AC0BC176-91F1-C14D-A89D-D39AB60224E8}"/>
              </a:ext>
            </a:extLst>
          </p:cNvPr>
          <p:cNvSpPr>
            <a:spLocks noGrp="1"/>
          </p:cNvSpPr>
          <p:nvPr>
            <p:ph type="sldNum" sz="quarter" idx="12"/>
          </p:nvPr>
        </p:nvSpPr>
        <p:spPr/>
        <p:txBody>
          <a:bodyPr/>
          <a:lstStyle/>
          <a:p>
            <a:fld id="{B9A0A49B-320C-1A4F-B83C-2E5340668522}" type="slidenum">
              <a:rPr lang="en-US" smtClean="0"/>
              <a:t>3</a:t>
            </a:fld>
            <a:endParaRPr lang="en-US"/>
          </a:p>
        </p:txBody>
      </p:sp>
    </p:spTree>
    <p:extLst>
      <p:ext uri="{BB962C8B-B14F-4D97-AF65-F5344CB8AC3E}">
        <p14:creationId xmlns:p14="http://schemas.microsoft.com/office/powerpoint/2010/main" val="3622553428"/>
      </p:ext>
    </p:extLst>
  </p:cSld>
  <p:clrMapOvr>
    <a:masterClrMapping/>
  </p:clrMapOvr>
  <mc:AlternateContent xmlns:mc="http://schemas.openxmlformats.org/markup-compatibility/2006" xmlns:p14="http://schemas.microsoft.com/office/powerpoint/2010/main">
    <mc:Choice Requires="p14">
      <p:transition spd="slow" p14:dur="2000" advTm="32504"/>
    </mc:Choice>
    <mc:Fallback xmlns="">
      <p:transition spd="slow" advTm="3250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40922665-6284-CA10-BE3F-3F58F92A583E}"/>
              </a:ext>
            </a:extLst>
          </p:cNvPr>
          <p:cNvPicPr>
            <a:picLocks noChangeAspect="1"/>
          </p:cNvPicPr>
          <p:nvPr/>
        </p:nvPicPr>
        <p:blipFill>
          <a:blip r:embed="rId3"/>
          <a:stretch>
            <a:fillRect/>
          </a:stretch>
        </p:blipFill>
        <p:spPr>
          <a:xfrm>
            <a:off x="643467" y="1547876"/>
            <a:ext cx="10905066" cy="3762246"/>
          </a:xfrm>
          <a:prstGeom prst="rect">
            <a:avLst/>
          </a:prstGeom>
        </p:spPr>
      </p:pic>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30</a:t>
            </a:fld>
            <a:endParaRPr lang="en-US"/>
          </a:p>
        </p:txBody>
      </p:sp>
    </p:spTree>
    <p:extLst>
      <p:ext uri="{BB962C8B-B14F-4D97-AF65-F5344CB8AC3E}">
        <p14:creationId xmlns:p14="http://schemas.microsoft.com/office/powerpoint/2010/main" val="3758035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0130F-7AEB-03DA-57B5-56C0D908CD6F}"/>
              </a:ext>
            </a:extLst>
          </p:cNvPr>
          <p:cNvSpPr>
            <a:spLocks noGrp="1"/>
          </p:cNvSpPr>
          <p:nvPr>
            <p:ph type="title"/>
          </p:nvPr>
        </p:nvSpPr>
        <p:spPr/>
        <p:txBody>
          <a:bodyPr/>
          <a:lstStyle/>
          <a:p>
            <a:r>
              <a:rPr lang="en-GB" dirty="0"/>
              <a:t>Agenda</a:t>
            </a:r>
          </a:p>
        </p:txBody>
      </p:sp>
      <p:sp>
        <p:nvSpPr>
          <p:cNvPr id="4" name="Content Placeholder 3">
            <a:extLst>
              <a:ext uri="{FF2B5EF4-FFF2-40B4-BE49-F238E27FC236}">
                <a16:creationId xmlns:a16="http://schemas.microsoft.com/office/drawing/2014/main" id="{555F316F-B6BB-ADAD-9EC5-4E749C7ABF38}"/>
              </a:ext>
            </a:extLst>
          </p:cNvPr>
          <p:cNvSpPr>
            <a:spLocks noGrp="1"/>
          </p:cNvSpPr>
          <p:nvPr>
            <p:ph idx="1"/>
          </p:nvPr>
        </p:nvSpPr>
        <p:spPr/>
        <p:txBody>
          <a:bodyPr>
            <a:normAutofit lnSpcReduction="10000"/>
          </a:bodyPr>
          <a:lstStyle/>
          <a:p>
            <a:r>
              <a:rPr lang="en-GB" dirty="0">
                <a:solidFill>
                  <a:schemeClr val="bg2">
                    <a:lumMod val="90000"/>
                  </a:schemeClr>
                </a:solidFill>
              </a:rPr>
              <a:t>Objects</a:t>
            </a:r>
          </a:p>
          <a:p>
            <a:pPr lvl="1"/>
            <a:r>
              <a:rPr lang="en-GB" dirty="0">
                <a:solidFill>
                  <a:schemeClr val="bg2">
                    <a:lumMod val="90000"/>
                  </a:schemeClr>
                </a:solidFill>
              </a:rPr>
              <a:t>SOA</a:t>
            </a:r>
          </a:p>
          <a:p>
            <a:r>
              <a:rPr lang="en-GB" dirty="0">
                <a:solidFill>
                  <a:schemeClr val="bg2">
                    <a:lumMod val="90000"/>
                  </a:schemeClr>
                </a:solidFill>
              </a:rPr>
              <a:t>Reactive</a:t>
            </a:r>
          </a:p>
          <a:p>
            <a:pPr lvl="1"/>
            <a:r>
              <a:rPr lang="en-GB" dirty="0">
                <a:solidFill>
                  <a:schemeClr val="bg2">
                    <a:lumMod val="90000"/>
                  </a:schemeClr>
                </a:solidFill>
              </a:rPr>
              <a:t>Reactive Programming</a:t>
            </a:r>
          </a:p>
          <a:p>
            <a:pPr lvl="2"/>
            <a:r>
              <a:rPr lang="en-GB" dirty="0">
                <a:solidFill>
                  <a:schemeClr val="bg2">
                    <a:lumMod val="90000"/>
                  </a:schemeClr>
                </a:solidFill>
              </a:rPr>
              <a:t>Dataflow</a:t>
            </a:r>
          </a:p>
          <a:p>
            <a:pPr lvl="2"/>
            <a:r>
              <a:rPr lang="en-GB" dirty="0">
                <a:solidFill>
                  <a:schemeClr val="bg2">
                    <a:lumMod val="90000"/>
                  </a:schemeClr>
                </a:solidFill>
              </a:rPr>
              <a:t>Actors</a:t>
            </a:r>
          </a:p>
          <a:p>
            <a:pPr lvl="2"/>
            <a:r>
              <a:rPr lang="en-GB" dirty="0">
                <a:solidFill>
                  <a:schemeClr val="bg2">
                    <a:lumMod val="90000"/>
                  </a:schemeClr>
                </a:solidFill>
              </a:rPr>
              <a:t>Flow Based Programming</a:t>
            </a:r>
          </a:p>
          <a:p>
            <a:pPr lvl="1"/>
            <a:r>
              <a:rPr lang="en-GB" dirty="0">
                <a:solidFill>
                  <a:schemeClr val="accent6"/>
                </a:solidFill>
              </a:rPr>
              <a:t>Reactive Systems</a:t>
            </a:r>
          </a:p>
          <a:p>
            <a:pPr lvl="2"/>
            <a:r>
              <a:rPr lang="en-GB" dirty="0"/>
              <a:t>Message Passing</a:t>
            </a:r>
          </a:p>
          <a:p>
            <a:pPr lvl="2"/>
            <a:r>
              <a:rPr lang="en-GB" dirty="0"/>
              <a:t>Resilience</a:t>
            </a:r>
          </a:p>
          <a:p>
            <a:pPr lvl="2"/>
            <a:r>
              <a:rPr lang="en-GB" dirty="0"/>
              <a:t>Elasticity</a:t>
            </a:r>
          </a:p>
          <a:p>
            <a:pPr lvl="2"/>
            <a:r>
              <a:rPr lang="en-GB" dirty="0"/>
              <a:t>Responsiveness</a:t>
            </a:r>
          </a:p>
        </p:txBody>
      </p:sp>
      <p:sp>
        <p:nvSpPr>
          <p:cNvPr id="2" name="Slide Number Placeholder 1">
            <a:extLst>
              <a:ext uri="{FF2B5EF4-FFF2-40B4-BE49-F238E27FC236}">
                <a16:creationId xmlns:a16="http://schemas.microsoft.com/office/drawing/2014/main" id="{76F05AD7-FA4E-6F5B-4943-0DF3BF874329}"/>
              </a:ext>
            </a:extLst>
          </p:cNvPr>
          <p:cNvSpPr>
            <a:spLocks noGrp="1"/>
          </p:cNvSpPr>
          <p:nvPr>
            <p:ph type="sldNum" sz="quarter" idx="12"/>
          </p:nvPr>
        </p:nvSpPr>
        <p:spPr/>
        <p:txBody>
          <a:bodyPr/>
          <a:lstStyle/>
          <a:p>
            <a:fld id="{D8273862-4A78-4144-8C8C-371630D2B803}" type="slidenum">
              <a:rPr lang="en-US" smtClean="0"/>
              <a:t>31</a:t>
            </a:fld>
            <a:endParaRPr lang="en-US"/>
          </a:p>
        </p:txBody>
      </p:sp>
      <p:sp>
        <p:nvSpPr>
          <p:cNvPr id="5" name="TextBox 4">
            <a:extLst>
              <a:ext uri="{FF2B5EF4-FFF2-40B4-BE49-F238E27FC236}">
                <a16:creationId xmlns:a16="http://schemas.microsoft.com/office/drawing/2014/main" id="{8757DF8C-04A6-1D23-E493-7EDEC64B0F0F}"/>
              </a:ext>
            </a:extLst>
          </p:cNvPr>
          <p:cNvSpPr txBox="1"/>
          <p:nvPr/>
        </p:nvSpPr>
        <p:spPr>
          <a:xfrm>
            <a:off x="10615961" y="858644"/>
            <a:ext cx="631198" cy="369332"/>
          </a:xfrm>
          <a:prstGeom prst="rect">
            <a:avLst/>
          </a:prstGeom>
          <a:noFill/>
        </p:spPr>
        <p:txBody>
          <a:bodyPr wrap="none" rtlCol="0">
            <a:spAutoFit/>
          </a:bodyPr>
          <a:lstStyle/>
          <a:p>
            <a:r>
              <a:rPr lang="en-GB" dirty="0"/>
              <a:t>T: 30</a:t>
            </a:r>
          </a:p>
        </p:txBody>
      </p:sp>
    </p:spTree>
    <p:extLst>
      <p:ext uri="{BB962C8B-B14F-4D97-AF65-F5344CB8AC3E}">
        <p14:creationId xmlns:p14="http://schemas.microsoft.com/office/powerpoint/2010/main" val="4136131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8B0D330-5391-E458-684C-37B2B2E509F8}"/>
              </a:ext>
            </a:extLst>
          </p:cNvPr>
          <p:cNvSpPr txBox="1"/>
          <p:nvPr/>
        </p:nvSpPr>
        <p:spPr>
          <a:xfrm>
            <a:off x="5143433" y="4288002"/>
            <a:ext cx="2502545" cy="5232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none" rtlCol="0">
            <a:spAutoFit/>
          </a:bodyPr>
          <a:lstStyle/>
          <a:p>
            <a:pPr algn="ctr"/>
            <a:r>
              <a:rPr lang="en-US" sz="2800" dirty="0"/>
              <a:t>Message Driven</a:t>
            </a:r>
          </a:p>
        </p:txBody>
      </p:sp>
      <p:sp>
        <p:nvSpPr>
          <p:cNvPr id="9" name="TextBox 8">
            <a:extLst>
              <a:ext uri="{FF2B5EF4-FFF2-40B4-BE49-F238E27FC236}">
                <a16:creationId xmlns:a16="http://schemas.microsoft.com/office/drawing/2014/main" id="{46008679-00AE-1034-20EC-365C5CD13196}"/>
              </a:ext>
            </a:extLst>
          </p:cNvPr>
          <p:cNvSpPr txBox="1"/>
          <p:nvPr/>
        </p:nvSpPr>
        <p:spPr>
          <a:xfrm>
            <a:off x="5143433" y="2197089"/>
            <a:ext cx="2502545" cy="5232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800" dirty="0"/>
              <a:t>Responsive</a:t>
            </a:r>
          </a:p>
        </p:txBody>
      </p:sp>
      <p:sp>
        <p:nvSpPr>
          <p:cNvPr id="10" name="TextBox 9">
            <a:extLst>
              <a:ext uri="{FF2B5EF4-FFF2-40B4-BE49-F238E27FC236}">
                <a16:creationId xmlns:a16="http://schemas.microsoft.com/office/drawing/2014/main" id="{B96C06BA-9B12-6460-477B-CAED1E295D16}"/>
              </a:ext>
            </a:extLst>
          </p:cNvPr>
          <p:cNvSpPr txBox="1"/>
          <p:nvPr/>
        </p:nvSpPr>
        <p:spPr>
          <a:xfrm>
            <a:off x="8024538" y="3164835"/>
            <a:ext cx="2502545" cy="5232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800" dirty="0"/>
              <a:t>Resilient</a:t>
            </a:r>
          </a:p>
        </p:txBody>
      </p:sp>
      <p:sp>
        <p:nvSpPr>
          <p:cNvPr id="11" name="TextBox 10">
            <a:extLst>
              <a:ext uri="{FF2B5EF4-FFF2-40B4-BE49-F238E27FC236}">
                <a16:creationId xmlns:a16="http://schemas.microsoft.com/office/drawing/2014/main" id="{96B216E7-4C68-B951-15A9-CA75F1C10456}"/>
              </a:ext>
            </a:extLst>
          </p:cNvPr>
          <p:cNvSpPr txBox="1"/>
          <p:nvPr/>
        </p:nvSpPr>
        <p:spPr>
          <a:xfrm>
            <a:off x="2189497" y="3142914"/>
            <a:ext cx="2502545" cy="5232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800" dirty="0"/>
              <a:t>Elastic</a:t>
            </a:r>
          </a:p>
        </p:txBody>
      </p:sp>
      <p:cxnSp>
        <p:nvCxnSpPr>
          <p:cNvPr id="13" name="Straight Arrow Connector 12">
            <a:extLst>
              <a:ext uri="{FF2B5EF4-FFF2-40B4-BE49-F238E27FC236}">
                <a16:creationId xmlns:a16="http://schemas.microsoft.com/office/drawing/2014/main" id="{FAA090B5-F3EE-2D01-43B9-0AC2A707D589}"/>
              </a:ext>
            </a:extLst>
          </p:cNvPr>
          <p:cNvCxnSpPr>
            <a:cxnSpLocks/>
          </p:cNvCxnSpPr>
          <p:nvPr/>
        </p:nvCxnSpPr>
        <p:spPr>
          <a:xfrm flipV="1">
            <a:off x="6356959" y="2793303"/>
            <a:ext cx="0" cy="132149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A02407F-6A50-3D04-55FA-8A3AAA40EC8D}"/>
              </a:ext>
            </a:extLst>
          </p:cNvPr>
          <p:cNvCxnSpPr>
            <a:cxnSpLocks/>
          </p:cNvCxnSpPr>
          <p:nvPr/>
        </p:nvCxnSpPr>
        <p:spPr>
          <a:xfrm>
            <a:off x="4828784" y="3432131"/>
            <a:ext cx="3075139" cy="0"/>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CC8808A-D4B0-EEA2-746D-4137CBCE07E1}"/>
              </a:ext>
            </a:extLst>
          </p:cNvPr>
          <p:cNvCxnSpPr>
            <a:cxnSpLocks/>
          </p:cNvCxnSpPr>
          <p:nvPr/>
        </p:nvCxnSpPr>
        <p:spPr>
          <a:xfrm flipV="1">
            <a:off x="3490587" y="2411260"/>
            <a:ext cx="1494772" cy="59081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76B7B74-9C68-2291-9016-56D7E8D64855}"/>
              </a:ext>
            </a:extLst>
          </p:cNvPr>
          <p:cNvCxnSpPr>
            <a:cxnSpLocks/>
          </p:cNvCxnSpPr>
          <p:nvPr/>
        </p:nvCxnSpPr>
        <p:spPr>
          <a:xfrm flipH="1" flipV="1">
            <a:off x="7822504" y="2411260"/>
            <a:ext cx="1747381" cy="63882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8861531-FED7-B1EA-5ECA-BD5488D5959E}"/>
              </a:ext>
            </a:extLst>
          </p:cNvPr>
          <p:cNvCxnSpPr>
            <a:cxnSpLocks/>
          </p:cNvCxnSpPr>
          <p:nvPr/>
        </p:nvCxnSpPr>
        <p:spPr>
          <a:xfrm flipH="1" flipV="1">
            <a:off x="3480149" y="3688055"/>
            <a:ext cx="1505210" cy="87141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522655-2F6B-D3A8-2278-1F91249B79F8}"/>
              </a:ext>
            </a:extLst>
          </p:cNvPr>
          <p:cNvCxnSpPr>
            <a:cxnSpLocks/>
          </p:cNvCxnSpPr>
          <p:nvPr/>
        </p:nvCxnSpPr>
        <p:spPr>
          <a:xfrm flipV="1">
            <a:off x="7753611" y="3817121"/>
            <a:ext cx="1815229" cy="80498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02631E4-1064-6599-2EA8-BCDEBF0D42F9}"/>
              </a:ext>
            </a:extLst>
          </p:cNvPr>
          <p:cNvCxnSpPr>
            <a:cxnSpLocks/>
          </p:cNvCxnSpPr>
          <p:nvPr/>
        </p:nvCxnSpPr>
        <p:spPr>
          <a:xfrm>
            <a:off x="682669" y="3951961"/>
            <a:ext cx="9844414" cy="93945"/>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4E25F1A-C055-90FB-6A81-6C9994ECEA3B}"/>
              </a:ext>
            </a:extLst>
          </p:cNvPr>
          <p:cNvCxnSpPr>
            <a:cxnSpLocks/>
          </p:cNvCxnSpPr>
          <p:nvPr/>
        </p:nvCxnSpPr>
        <p:spPr>
          <a:xfrm>
            <a:off x="682669" y="2793303"/>
            <a:ext cx="9964168" cy="2087"/>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A1AD5A3-2C1C-54C9-547E-9E88C718DABF}"/>
              </a:ext>
            </a:extLst>
          </p:cNvPr>
          <p:cNvSpPr txBox="1"/>
          <p:nvPr/>
        </p:nvSpPr>
        <p:spPr>
          <a:xfrm>
            <a:off x="682669" y="2248422"/>
            <a:ext cx="1308969" cy="400110"/>
          </a:xfrm>
          <a:prstGeom prst="rect">
            <a:avLst/>
          </a:prstGeom>
          <a:noFill/>
        </p:spPr>
        <p:txBody>
          <a:bodyPr wrap="square" rtlCol="0">
            <a:spAutoFit/>
          </a:bodyPr>
          <a:lstStyle/>
          <a:p>
            <a:r>
              <a:rPr lang="en-US" sz="2000" b="1" dirty="0"/>
              <a:t>Value</a:t>
            </a:r>
          </a:p>
        </p:txBody>
      </p:sp>
      <p:sp>
        <p:nvSpPr>
          <p:cNvPr id="38" name="TextBox 37">
            <a:extLst>
              <a:ext uri="{FF2B5EF4-FFF2-40B4-BE49-F238E27FC236}">
                <a16:creationId xmlns:a16="http://schemas.microsoft.com/office/drawing/2014/main" id="{060B1FBD-A4A0-E0F7-C0C1-72031B76A1D3}"/>
              </a:ext>
            </a:extLst>
          </p:cNvPr>
          <p:cNvSpPr txBox="1"/>
          <p:nvPr/>
        </p:nvSpPr>
        <p:spPr>
          <a:xfrm>
            <a:off x="642534" y="3142914"/>
            <a:ext cx="1308969" cy="400110"/>
          </a:xfrm>
          <a:prstGeom prst="rect">
            <a:avLst/>
          </a:prstGeom>
          <a:noFill/>
        </p:spPr>
        <p:txBody>
          <a:bodyPr wrap="square" rtlCol="0">
            <a:spAutoFit/>
          </a:bodyPr>
          <a:lstStyle/>
          <a:p>
            <a:r>
              <a:rPr lang="en-US" sz="2000" b="1" dirty="0"/>
              <a:t>Form</a:t>
            </a:r>
          </a:p>
        </p:txBody>
      </p:sp>
      <p:sp>
        <p:nvSpPr>
          <p:cNvPr id="39" name="TextBox 38">
            <a:extLst>
              <a:ext uri="{FF2B5EF4-FFF2-40B4-BE49-F238E27FC236}">
                <a16:creationId xmlns:a16="http://schemas.microsoft.com/office/drawing/2014/main" id="{7D1224EE-C670-6C82-AE87-1BE77C55D1E5}"/>
              </a:ext>
            </a:extLst>
          </p:cNvPr>
          <p:cNvSpPr txBox="1"/>
          <p:nvPr/>
        </p:nvSpPr>
        <p:spPr>
          <a:xfrm>
            <a:off x="642533" y="4254788"/>
            <a:ext cx="1308969" cy="400110"/>
          </a:xfrm>
          <a:prstGeom prst="rect">
            <a:avLst/>
          </a:prstGeom>
          <a:noFill/>
        </p:spPr>
        <p:txBody>
          <a:bodyPr wrap="square" rtlCol="0">
            <a:spAutoFit/>
          </a:bodyPr>
          <a:lstStyle/>
          <a:p>
            <a:r>
              <a:rPr lang="en-US" sz="2000" b="1" dirty="0"/>
              <a:t>Means</a:t>
            </a:r>
          </a:p>
        </p:txBody>
      </p:sp>
      <p:sp>
        <p:nvSpPr>
          <p:cNvPr id="4" name="Slide Number Placeholder 3">
            <a:extLst>
              <a:ext uri="{FF2B5EF4-FFF2-40B4-BE49-F238E27FC236}">
                <a16:creationId xmlns:a16="http://schemas.microsoft.com/office/drawing/2014/main" id="{5B7D1411-D5C8-F68E-53F5-D53937C759C3}"/>
              </a:ext>
            </a:extLst>
          </p:cNvPr>
          <p:cNvSpPr>
            <a:spLocks noGrp="1"/>
          </p:cNvSpPr>
          <p:nvPr>
            <p:ph type="sldNum" sz="quarter" idx="12"/>
          </p:nvPr>
        </p:nvSpPr>
        <p:spPr/>
        <p:txBody>
          <a:bodyPr/>
          <a:lstStyle/>
          <a:p>
            <a:fld id="{D8273862-4A78-4144-8C8C-371630D2B803}" type="slidenum">
              <a:rPr lang="en-US" smtClean="0"/>
              <a:t>32</a:t>
            </a:fld>
            <a:endParaRPr lang="en-US"/>
          </a:p>
        </p:txBody>
      </p:sp>
    </p:spTree>
    <p:extLst>
      <p:ext uri="{BB962C8B-B14F-4D97-AF65-F5344CB8AC3E}">
        <p14:creationId xmlns:p14="http://schemas.microsoft.com/office/powerpoint/2010/main" val="985658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0130F-7AEB-03DA-57B5-56C0D908CD6F}"/>
              </a:ext>
            </a:extLst>
          </p:cNvPr>
          <p:cNvSpPr>
            <a:spLocks noGrp="1"/>
          </p:cNvSpPr>
          <p:nvPr>
            <p:ph type="title"/>
          </p:nvPr>
        </p:nvSpPr>
        <p:spPr/>
        <p:txBody>
          <a:bodyPr/>
          <a:lstStyle/>
          <a:p>
            <a:r>
              <a:rPr lang="en-GB" dirty="0"/>
              <a:t>Agenda</a:t>
            </a:r>
          </a:p>
        </p:txBody>
      </p:sp>
      <p:sp>
        <p:nvSpPr>
          <p:cNvPr id="4" name="Content Placeholder 3">
            <a:extLst>
              <a:ext uri="{FF2B5EF4-FFF2-40B4-BE49-F238E27FC236}">
                <a16:creationId xmlns:a16="http://schemas.microsoft.com/office/drawing/2014/main" id="{555F316F-B6BB-ADAD-9EC5-4E749C7ABF38}"/>
              </a:ext>
            </a:extLst>
          </p:cNvPr>
          <p:cNvSpPr>
            <a:spLocks noGrp="1"/>
          </p:cNvSpPr>
          <p:nvPr>
            <p:ph idx="1"/>
          </p:nvPr>
        </p:nvSpPr>
        <p:spPr/>
        <p:txBody>
          <a:bodyPr>
            <a:normAutofit lnSpcReduction="10000"/>
          </a:bodyPr>
          <a:lstStyle/>
          <a:p>
            <a:r>
              <a:rPr lang="en-GB" dirty="0">
                <a:solidFill>
                  <a:schemeClr val="bg2">
                    <a:lumMod val="90000"/>
                  </a:schemeClr>
                </a:solidFill>
              </a:rPr>
              <a:t>Objects</a:t>
            </a:r>
          </a:p>
          <a:p>
            <a:pPr lvl="1"/>
            <a:r>
              <a:rPr lang="en-GB" dirty="0">
                <a:solidFill>
                  <a:schemeClr val="bg2">
                    <a:lumMod val="90000"/>
                  </a:schemeClr>
                </a:solidFill>
              </a:rPr>
              <a:t>SOA</a:t>
            </a:r>
          </a:p>
          <a:p>
            <a:r>
              <a:rPr lang="en-GB" dirty="0">
                <a:solidFill>
                  <a:schemeClr val="bg2">
                    <a:lumMod val="90000"/>
                  </a:schemeClr>
                </a:solidFill>
              </a:rPr>
              <a:t>Reactive</a:t>
            </a:r>
          </a:p>
          <a:p>
            <a:pPr lvl="1"/>
            <a:r>
              <a:rPr lang="en-GB" dirty="0">
                <a:solidFill>
                  <a:schemeClr val="bg2">
                    <a:lumMod val="90000"/>
                  </a:schemeClr>
                </a:solidFill>
              </a:rPr>
              <a:t>Reactive Programming</a:t>
            </a:r>
          </a:p>
          <a:p>
            <a:pPr lvl="2"/>
            <a:r>
              <a:rPr lang="en-GB" dirty="0">
                <a:solidFill>
                  <a:schemeClr val="bg2">
                    <a:lumMod val="90000"/>
                  </a:schemeClr>
                </a:solidFill>
              </a:rPr>
              <a:t>Dataflow</a:t>
            </a:r>
          </a:p>
          <a:p>
            <a:pPr lvl="2"/>
            <a:r>
              <a:rPr lang="en-GB" dirty="0">
                <a:solidFill>
                  <a:schemeClr val="bg2">
                    <a:lumMod val="90000"/>
                  </a:schemeClr>
                </a:solidFill>
              </a:rPr>
              <a:t>Actors</a:t>
            </a:r>
          </a:p>
          <a:p>
            <a:pPr lvl="2"/>
            <a:r>
              <a:rPr lang="en-GB" dirty="0">
                <a:solidFill>
                  <a:schemeClr val="bg2">
                    <a:lumMod val="90000"/>
                  </a:schemeClr>
                </a:solidFill>
              </a:rPr>
              <a:t>Flow Based Programming</a:t>
            </a:r>
          </a:p>
          <a:p>
            <a:pPr lvl="1"/>
            <a:r>
              <a:rPr lang="en-GB" dirty="0">
                <a:solidFill>
                  <a:schemeClr val="accent6"/>
                </a:solidFill>
              </a:rPr>
              <a:t>Reactive Systems</a:t>
            </a:r>
          </a:p>
          <a:p>
            <a:pPr lvl="2"/>
            <a:r>
              <a:rPr lang="en-GB" dirty="0">
                <a:solidFill>
                  <a:schemeClr val="accent6"/>
                </a:solidFill>
              </a:rPr>
              <a:t>Message Passing</a:t>
            </a:r>
          </a:p>
          <a:p>
            <a:pPr lvl="2"/>
            <a:r>
              <a:rPr lang="en-GB" dirty="0"/>
              <a:t>Resilience</a:t>
            </a:r>
          </a:p>
          <a:p>
            <a:pPr lvl="2"/>
            <a:r>
              <a:rPr lang="en-GB" dirty="0"/>
              <a:t>Elasticity</a:t>
            </a:r>
          </a:p>
          <a:p>
            <a:pPr lvl="2"/>
            <a:r>
              <a:rPr lang="en-GB" dirty="0"/>
              <a:t>Responsiveness</a:t>
            </a:r>
          </a:p>
        </p:txBody>
      </p:sp>
      <p:sp>
        <p:nvSpPr>
          <p:cNvPr id="2" name="Slide Number Placeholder 1">
            <a:extLst>
              <a:ext uri="{FF2B5EF4-FFF2-40B4-BE49-F238E27FC236}">
                <a16:creationId xmlns:a16="http://schemas.microsoft.com/office/drawing/2014/main" id="{76F05AD7-FA4E-6F5B-4943-0DF3BF874329}"/>
              </a:ext>
            </a:extLst>
          </p:cNvPr>
          <p:cNvSpPr>
            <a:spLocks noGrp="1"/>
          </p:cNvSpPr>
          <p:nvPr>
            <p:ph type="sldNum" sz="quarter" idx="12"/>
          </p:nvPr>
        </p:nvSpPr>
        <p:spPr/>
        <p:txBody>
          <a:bodyPr/>
          <a:lstStyle/>
          <a:p>
            <a:fld id="{D8273862-4A78-4144-8C8C-371630D2B803}" type="slidenum">
              <a:rPr lang="en-US" smtClean="0"/>
              <a:t>33</a:t>
            </a:fld>
            <a:endParaRPr lang="en-US"/>
          </a:p>
        </p:txBody>
      </p:sp>
      <p:sp>
        <p:nvSpPr>
          <p:cNvPr id="5" name="TextBox 4">
            <a:extLst>
              <a:ext uri="{FF2B5EF4-FFF2-40B4-BE49-F238E27FC236}">
                <a16:creationId xmlns:a16="http://schemas.microsoft.com/office/drawing/2014/main" id="{41ADECE8-A261-739F-A03F-961677E09CA4}"/>
              </a:ext>
            </a:extLst>
          </p:cNvPr>
          <p:cNvSpPr txBox="1"/>
          <p:nvPr/>
        </p:nvSpPr>
        <p:spPr>
          <a:xfrm>
            <a:off x="10615961" y="858644"/>
            <a:ext cx="631198" cy="369332"/>
          </a:xfrm>
          <a:prstGeom prst="rect">
            <a:avLst/>
          </a:prstGeom>
          <a:noFill/>
        </p:spPr>
        <p:txBody>
          <a:bodyPr wrap="none" rtlCol="0">
            <a:spAutoFit/>
          </a:bodyPr>
          <a:lstStyle/>
          <a:p>
            <a:r>
              <a:rPr lang="en-GB" dirty="0"/>
              <a:t>T: 35</a:t>
            </a:r>
          </a:p>
        </p:txBody>
      </p:sp>
    </p:spTree>
    <p:extLst>
      <p:ext uri="{BB962C8B-B14F-4D97-AF65-F5344CB8AC3E}">
        <p14:creationId xmlns:p14="http://schemas.microsoft.com/office/powerpoint/2010/main" val="3346161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548E253-7718-8C2E-593B-CEF52B6D0D1C}"/>
              </a:ext>
            </a:extLst>
          </p:cNvPr>
          <p:cNvPicPr>
            <a:picLocks noChangeAspect="1"/>
          </p:cNvPicPr>
          <p:nvPr/>
        </p:nvPicPr>
        <p:blipFill>
          <a:blip r:embed="rId3"/>
          <a:stretch>
            <a:fillRect/>
          </a:stretch>
        </p:blipFill>
        <p:spPr>
          <a:xfrm>
            <a:off x="643467" y="879941"/>
            <a:ext cx="10905066" cy="5098117"/>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34</a:t>
            </a:fld>
            <a:endParaRPr lang="en-US"/>
          </a:p>
        </p:txBody>
      </p:sp>
      <p:sp>
        <p:nvSpPr>
          <p:cNvPr id="6" name="TextBox 5">
            <a:extLst>
              <a:ext uri="{FF2B5EF4-FFF2-40B4-BE49-F238E27FC236}">
                <a16:creationId xmlns:a16="http://schemas.microsoft.com/office/drawing/2014/main" id="{45124530-8385-EEE5-F75E-1CD0688767E2}"/>
              </a:ext>
            </a:extLst>
          </p:cNvPr>
          <p:cNvSpPr txBox="1"/>
          <p:nvPr/>
        </p:nvSpPr>
        <p:spPr>
          <a:xfrm>
            <a:off x="8232266" y="4847573"/>
            <a:ext cx="3316267" cy="1384995"/>
          </a:xfrm>
          <a:prstGeom prst="rect">
            <a:avLst/>
          </a:prstGeom>
          <a:noFill/>
          <a:ln>
            <a:solidFill>
              <a:schemeClr val="accent1"/>
            </a:solidFill>
          </a:ln>
        </p:spPr>
        <p:txBody>
          <a:bodyPr wrap="square" rtlCol="0">
            <a:spAutoFit/>
          </a:bodyPr>
          <a:lstStyle/>
          <a:p>
            <a:r>
              <a:rPr lang="en-US" sz="1400" b="1" dirty="0"/>
              <a:t>Message Passing</a:t>
            </a:r>
            <a:r>
              <a:rPr lang="en-US" sz="1400" dirty="0"/>
              <a:t> is an asynchronous method of communication – both parties do not have to be simultaneously present for communication to occur, instead mail is delivered to ‘mailbox’ of some form for later retrieval.</a:t>
            </a:r>
          </a:p>
        </p:txBody>
      </p:sp>
    </p:spTree>
    <p:extLst>
      <p:ext uri="{BB962C8B-B14F-4D97-AF65-F5344CB8AC3E}">
        <p14:creationId xmlns:p14="http://schemas.microsoft.com/office/powerpoint/2010/main" val="1286604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20E29CD-6B0F-AB67-8C58-F5ED1E7C9352}"/>
              </a:ext>
            </a:extLst>
          </p:cNvPr>
          <p:cNvPicPr>
            <a:picLocks noChangeAspect="1"/>
          </p:cNvPicPr>
          <p:nvPr/>
        </p:nvPicPr>
        <p:blipFill>
          <a:blip r:embed="rId3"/>
          <a:stretch>
            <a:fillRect/>
          </a:stretch>
        </p:blipFill>
        <p:spPr>
          <a:xfrm>
            <a:off x="922248" y="236863"/>
            <a:ext cx="10905066" cy="5425269"/>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35</a:t>
            </a:fld>
            <a:endParaRPr lang="en-US"/>
          </a:p>
        </p:txBody>
      </p:sp>
    </p:spTree>
    <p:extLst>
      <p:ext uri="{BB962C8B-B14F-4D97-AF65-F5344CB8AC3E}">
        <p14:creationId xmlns:p14="http://schemas.microsoft.com/office/powerpoint/2010/main" val="12194320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95FE477-2FF4-96C8-16E5-D6812E0440A4}"/>
              </a:ext>
            </a:extLst>
          </p:cNvPr>
          <p:cNvPicPr>
            <a:picLocks noChangeAspect="1"/>
          </p:cNvPicPr>
          <p:nvPr/>
        </p:nvPicPr>
        <p:blipFill>
          <a:blip r:embed="rId3"/>
          <a:stretch>
            <a:fillRect/>
          </a:stretch>
        </p:blipFill>
        <p:spPr>
          <a:xfrm>
            <a:off x="643467" y="1752346"/>
            <a:ext cx="10905066" cy="3353306"/>
          </a:xfrm>
          <a:prstGeom prst="rect">
            <a:avLst/>
          </a:prstGeom>
        </p:spPr>
      </p:pic>
      <p:sp>
        <p:nvSpPr>
          <p:cNvPr id="2" name="Slide Number Placeholder 1">
            <a:extLst>
              <a:ext uri="{FF2B5EF4-FFF2-40B4-BE49-F238E27FC236}">
                <a16:creationId xmlns:a16="http://schemas.microsoft.com/office/drawing/2014/main" id="{73576A3B-FC9F-7AAB-AEC3-F317FA581E4E}"/>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36</a:t>
            </a:fld>
            <a:endParaRPr lang="en-US"/>
          </a:p>
        </p:txBody>
      </p:sp>
      <p:sp>
        <p:nvSpPr>
          <p:cNvPr id="6" name="TextBox 5">
            <a:extLst>
              <a:ext uri="{FF2B5EF4-FFF2-40B4-BE49-F238E27FC236}">
                <a16:creationId xmlns:a16="http://schemas.microsoft.com/office/drawing/2014/main" id="{95849108-ACED-F1BB-59A6-883AC36CAFD9}"/>
              </a:ext>
            </a:extLst>
          </p:cNvPr>
          <p:cNvSpPr txBox="1"/>
          <p:nvPr/>
        </p:nvSpPr>
        <p:spPr>
          <a:xfrm>
            <a:off x="2864812" y="5186799"/>
            <a:ext cx="3316267" cy="738664"/>
          </a:xfrm>
          <a:prstGeom prst="rect">
            <a:avLst/>
          </a:prstGeom>
          <a:noFill/>
          <a:ln>
            <a:solidFill>
              <a:schemeClr val="accent1"/>
            </a:solidFill>
          </a:ln>
        </p:spPr>
        <p:txBody>
          <a:bodyPr wrap="square" rtlCol="0">
            <a:spAutoFit/>
          </a:bodyPr>
          <a:lstStyle/>
          <a:p>
            <a:r>
              <a:rPr lang="en-US" sz="1400" b="1" dirty="0"/>
              <a:t>Partitioning</a:t>
            </a:r>
            <a:r>
              <a:rPr lang="en-US" sz="1400" dirty="0"/>
              <a:t> Partition to take advantage of parallelism in the system, tasks that could be done concurrently with each other</a:t>
            </a:r>
          </a:p>
        </p:txBody>
      </p:sp>
      <p:sp>
        <p:nvSpPr>
          <p:cNvPr id="7" name="TextBox 6">
            <a:extLst>
              <a:ext uri="{FF2B5EF4-FFF2-40B4-BE49-F238E27FC236}">
                <a16:creationId xmlns:a16="http://schemas.microsoft.com/office/drawing/2014/main" id="{0FB1E42F-7134-3493-8447-E0D6EDBE809D}"/>
              </a:ext>
            </a:extLst>
          </p:cNvPr>
          <p:cNvSpPr txBox="1"/>
          <p:nvPr/>
        </p:nvSpPr>
        <p:spPr>
          <a:xfrm>
            <a:off x="8324066" y="501648"/>
            <a:ext cx="3316267" cy="954107"/>
          </a:xfrm>
          <a:prstGeom prst="rect">
            <a:avLst/>
          </a:prstGeom>
          <a:noFill/>
          <a:ln>
            <a:solidFill>
              <a:schemeClr val="accent1"/>
            </a:solidFill>
          </a:ln>
        </p:spPr>
        <p:txBody>
          <a:bodyPr wrap="square" rtlCol="0">
            <a:spAutoFit/>
          </a:bodyPr>
          <a:lstStyle/>
          <a:p>
            <a:r>
              <a:rPr lang="en-US" sz="1400" b="1" dirty="0"/>
              <a:t>Coordinate Dataflow</a:t>
            </a:r>
            <a:r>
              <a:rPr lang="en-US" sz="1400" dirty="0"/>
              <a:t> A reactive </a:t>
            </a:r>
            <a:r>
              <a:rPr lang="en-US" sz="1400" i="1" dirty="0"/>
              <a:t>principle</a:t>
            </a:r>
            <a:r>
              <a:rPr lang="en-US" sz="1400" dirty="0"/>
              <a:t> where we “orchestrate a continuous steady flow of information” focusing on division by behavior, not structure</a:t>
            </a:r>
          </a:p>
        </p:txBody>
      </p:sp>
    </p:spTree>
    <p:extLst>
      <p:ext uri="{BB962C8B-B14F-4D97-AF65-F5344CB8AC3E}">
        <p14:creationId xmlns:p14="http://schemas.microsoft.com/office/powerpoint/2010/main" val="392242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131F89A-D61C-A078-63D8-9BE7E9C0C8AB}"/>
              </a:ext>
            </a:extLst>
          </p:cNvPr>
          <p:cNvPicPr>
            <a:picLocks noChangeAspect="1"/>
          </p:cNvPicPr>
          <p:nvPr/>
        </p:nvPicPr>
        <p:blipFill>
          <a:blip r:embed="rId3"/>
          <a:stretch>
            <a:fillRect/>
          </a:stretch>
        </p:blipFill>
        <p:spPr>
          <a:xfrm>
            <a:off x="790223" y="643466"/>
            <a:ext cx="10611554" cy="5571067"/>
          </a:xfrm>
          <a:prstGeom prst="rect">
            <a:avLst/>
          </a:prstGeom>
        </p:spPr>
      </p:pic>
      <p:sp>
        <p:nvSpPr>
          <p:cNvPr id="2" name="Slide Number Placeholder 1">
            <a:extLst>
              <a:ext uri="{FF2B5EF4-FFF2-40B4-BE49-F238E27FC236}">
                <a16:creationId xmlns:a16="http://schemas.microsoft.com/office/drawing/2014/main" id="{9218E108-42B0-1FBD-E4CA-A1AB6F30C2C5}"/>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37</a:t>
            </a:fld>
            <a:endParaRPr lang="en-US" dirty="0"/>
          </a:p>
        </p:txBody>
      </p:sp>
    </p:spTree>
    <p:extLst>
      <p:ext uri="{BB962C8B-B14F-4D97-AF65-F5344CB8AC3E}">
        <p14:creationId xmlns:p14="http://schemas.microsoft.com/office/powerpoint/2010/main" val="1628962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9B4C2B62-3705-EC62-403E-DFD3718CA02E}"/>
              </a:ext>
            </a:extLst>
          </p:cNvPr>
          <p:cNvPicPr>
            <a:picLocks noChangeAspect="1"/>
          </p:cNvPicPr>
          <p:nvPr/>
        </p:nvPicPr>
        <p:blipFill>
          <a:blip r:embed="rId3"/>
          <a:stretch>
            <a:fillRect/>
          </a:stretch>
        </p:blipFill>
        <p:spPr>
          <a:xfrm>
            <a:off x="643467" y="1002623"/>
            <a:ext cx="10905066" cy="4852753"/>
          </a:xfrm>
          <a:prstGeom prst="rect">
            <a:avLst/>
          </a:prstGeom>
        </p:spPr>
      </p:pic>
      <p:sp>
        <p:nvSpPr>
          <p:cNvPr id="2" name="Slide Number Placeholder 1">
            <a:extLst>
              <a:ext uri="{FF2B5EF4-FFF2-40B4-BE49-F238E27FC236}">
                <a16:creationId xmlns:a16="http://schemas.microsoft.com/office/drawing/2014/main" id="{6B99DDE0-9881-D1D2-4238-A17E5248EFD1}"/>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38</a:t>
            </a:fld>
            <a:endParaRPr lang="en-US"/>
          </a:p>
        </p:txBody>
      </p:sp>
      <p:sp>
        <p:nvSpPr>
          <p:cNvPr id="5" name="TextBox 4">
            <a:extLst>
              <a:ext uri="{FF2B5EF4-FFF2-40B4-BE49-F238E27FC236}">
                <a16:creationId xmlns:a16="http://schemas.microsoft.com/office/drawing/2014/main" id="{BE1D947A-70C0-3C4F-60D0-4B4F6D873B7D}"/>
              </a:ext>
            </a:extLst>
          </p:cNvPr>
          <p:cNvSpPr txBox="1"/>
          <p:nvPr/>
        </p:nvSpPr>
        <p:spPr>
          <a:xfrm>
            <a:off x="8415867" y="260602"/>
            <a:ext cx="3316267" cy="954107"/>
          </a:xfrm>
          <a:prstGeom prst="rect">
            <a:avLst/>
          </a:prstGeom>
          <a:noFill/>
          <a:ln>
            <a:solidFill>
              <a:schemeClr val="accent1"/>
            </a:solidFill>
          </a:ln>
        </p:spPr>
        <p:txBody>
          <a:bodyPr wrap="square" rtlCol="0">
            <a:spAutoFit/>
          </a:bodyPr>
          <a:lstStyle/>
          <a:p>
            <a:r>
              <a:rPr lang="en-US" sz="1400" b="1" dirty="0"/>
              <a:t>Isolate Mutations</a:t>
            </a:r>
            <a:r>
              <a:rPr lang="en-US" sz="1400" dirty="0"/>
              <a:t> A reactive </a:t>
            </a:r>
            <a:r>
              <a:rPr lang="en-US" sz="1400" i="1" dirty="0"/>
              <a:t>pattern</a:t>
            </a:r>
            <a:r>
              <a:rPr lang="en-US" sz="1400" dirty="0"/>
              <a:t> where we “contain and isolate mutable state”. The mutable state lives within a component that has a defined boundary. </a:t>
            </a:r>
          </a:p>
        </p:txBody>
      </p:sp>
    </p:spTree>
    <p:extLst>
      <p:ext uri="{BB962C8B-B14F-4D97-AF65-F5344CB8AC3E}">
        <p14:creationId xmlns:p14="http://schemas.microsoft.com/office/powerpoint/2010/main" val="40622167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BAE15FC0-3D34-CA73-50F9-C05E291F166D}"/>
              </a:ext>
            </a:extLst>
          </p:cNvPr>
          <p:cNvPicPr>
            <a:picLocks noChangeAspect="1"/>
          </p:cNvPicPr>
          <p:nvPr/>
        </p:nvPicPr>
        <p:blipFill>
          <a:blip r:embed="rId2"/>
          <a:stretch>
            <a:fillRect/>
          </a:stretch>
        </p:blipFill>
        <p:spPr>
          <a:xfrm>
            <a:off x="643467" y="1288881"/>
            <a:ext cx="10905066" cy="4280236"/>
          </a:xfrm>
          <a:prstGeom prst="rect">
            <a:avLst/>
          </a:prstGeom>
        </p:spPr>
      </p:pic>
      <p:sp>
        <p:nvSpPr>
          <p:cNvPr id="4" name="Slide Number Placeholder 3">
            <a:extLst>
              <a:ext uri="{FF2B5EF4-FFF2-40B4-BE49-F238E27FC236}">
                <a16:creationId xmlns:a16="http://schemas.microsoft.com/office/drawing/2014/main" id="{6A3C722A-4A91-0EEA-4F30-299C4B8590A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273862-4A78-4144-8C8C-371630D2B803}" type="slidenum">
              <a:rPr lang="en-US" smtClean="0"/>
              <a:pPr>
                <a:spcAft>
                  <a:spcPts val="600"/>
                </a:spcAft>
              </a:pPr>
              <a:t>39</a:t>
            </a:fld>
            <a:endParaRPr lang="en-US"/>
          </a:p>
        </p:txBody>
      </p:sp>
    </p:spTree>
    <p:extLst>
      <p:ext uri="{BB962C8B-B14F-4D97-AF65-F5344CB8AC3E}">
        <p14:creationId xmlns:p14="http://schemas.microsoft.com/office/powerpoint/2010/main" val="997462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CF1782-52F3-081E-AD56-1B312B421310}"/>
              </a:ext>
            </a:extLst>
          </p:cNvPr>
          <p:cNvSpPr txBox="1"/>
          <p:nvPr/>
        </p:nvSpPr>
        <p:spPr>
          <a:xfrm>
            <a:off x="6920630" y="293578"/>
            <a:ext cx="5041726" cy="369332"/>
          </a:xfrm>
          <a:prstGeom prst="rect">
            <a:avLst/>
          </a:prstGeom>
          <a:noFill/>
          <a:ln w="19050">
            <a:solidFill>
              <a:schemeClr val="accent1"/>
            </a:solidFill>
          </a:ln>
        </p:spPr>
        <p:txBody>
          <a:bodyPr wrap="square" rtlCol="0">
            <a:spAutoFit/>
          </a:bodyPr>
          <a:lstStyle/>
          <a:p>
            <a:r>
              <a:rPr lang="en-US" dirty="0"/>
              <a:t>The Reactive Manifesto</a:t>
            </a:r>
          </a:p>
        </p:txBody>
      </p:sp>
      <p:sp>
        <p:nvSpPr>
          <p:cNvPr id="8" name="TextBox 7">
            <a:extLst>
              <a:ext uri="{FF2B5EF4-FFF2-40B4-BE49-F238E27FC236}">
                <a16:creationId xmlns:a16="http://schemas.microsoft.com/office/drawing/2014/main" id="{FFBB745C-30F4-79D9-C30F-7045D52B40CC}"/>
              </a:ext>
            </a:extLst>
          </p:cNvPr>
          <p:cNvSpPr txBox="1"/>
          <p:nvPr/>
        </p:nvSpPr>
        <p:spPr>
          <a:xfrm>
            <a:off x="6920630" y="815496"/>
            <a:ext cx="5041726" cy="738664"/>
          </a:xfrm>
          <a:prstGeom prst="rect">
            <a:avLst/>
          </a:prstGeom>
          <a:noFill/>
          <a:ln w="19050">
            <a:solidFill>
              <a:schemeClr val="accent1"/>
            </a:solidFill>
          </a:ln>
        </p:spPr>
        <p:txBody>
          <a:bodyPr wrap="square" rtlCol="0">
            <a:spAutoFit/>
          </a:bodyPr>
          <a:lstStyle/>
          <a:p>
            <a:r>
              <a:rPr lang="en-US" sz="1400" dirty="0"/>
              <a:t>Published in September 2014</a:t>
            </a:r>
          </a:p>
          <a:p>
            <a:r>
              <a:rPr lang="en-US" sz="1400" dirty="0"/>
              <a:t>Author(s): </a:t>
            </a:r>
            <a:r>
              <a:rPr lang="en-GB" sz="1400" dirty="0"/>
              <a:t>Jonas </a:t>
            </a:r>
            <a:r>
              <a:rPr lang="en-GB" sz="1400" dirty="0" err="1"/>
              <a:t>Bonér</a:t>
            </a:r>
            <a:r>
              <a:rPr lang="en-US" sz="1400" dirty="0"/>
              <a:t> (</a:t>
            </a:r>
            <a:r>
              <a:rPr lang="en-GB" sz="1400" dirty="0"/>
              <a:t>Erik Meijer, Martin </a:t>
            </a:r>
            <a:r>
              <a:rPr lang="en-GB" sz="1400" dirty="0" err="1"/>
              <a:t>Odersky</a:t>
            </a:r>
            <a:r>
              <a:rPr lang="en-GB" sz="1400" dirty="0"/>
              <a:t>, Greg Young, Martin Thompson, Roland Kuhn, James Ward and Guillaume Bort</a:t>
            </a:r>
            <a:r>
              <a:rPr lang="en-US" sz="1400" dirty="0"/>
              <a:t>)</a:t>
            </a:r>
          </a:p>
        </p:txBody>
      </p:sp>
      <p:sp>
        <p:nvSpPr>
          <p:cNvPr id="9" name="TextBox 8">
            <a:extLst>
              <a:ext uri="{FF2B5EF4-FFF2-40B4-BE49-F238E27FC236}">
                <a16:creationId xmlns:a16="http://schemas.microsoft.com/office/drawing/2014/main" id="{D61BF76C-7FAC-48BD-394E-E39BBD5A9AA6}"/>
              </a:ext>
            </a:extLst>
          </p:cNvPr>
          <p:cNvSpPr txBox="1"/>
          <p:nvPr/>
        </p:nvSpPr>
        <p:spPr>
          <a:xfrm>
            <a:off x="6920630" y="1706746"/>
            <a:ext cx="5041726" cy="307777"/>
          </a:xfrm>
          <a:prstGeom prst="rect">
            <a:avLst/>
          </a:prstGeom>
          <a:noFill/>
          <a:ln w="19050">
            <a:solidFill>
              <a:schemeClr val="accent1"/>
            </a:solidFill>
          </a:ln>
        </p:spPr>
        <p:txBody>
          <a:bodyPr wrap="square" rtlCol="0">
            <a:spAutoFit/>
          </a:bodyPr>
          <a:lstStyle/>
          <a:p>
            <a:r>
              <a:rPr lang="en-GB" sz="1400" dirty="0"/>
              <a:t>Defines an architectural style: </a:t>
            </a:r>
            <a:r>
              <a:rPr lang="en-GB" sz="1400" b="1" dirty="0"/>
              <a:t>Reactive Applications</a:t>
            </a:r>
            <a:endParaRPr lang="en-US" sz="1400" b="1" dirty="0"/>
          </a:p>
        </p:txBody>
      </p:sp>
      <p:sp>
        <p:nvSpPr>
          <p:cNvPr id="10" name="TextBox 9">
            <a:extLst>
              <a:ext uri="{FF2B5EF4-FFF2-40B4-BE49-F238E27FC236}">
                <a16:creationId xmlns:a16="http://schemas.microsoft.com/office/drawing/2014/main" id="{51E1E8F9-55AF-E151-4532-47EEAE9D2555}"/>
              </a:ext>
            </a:extLst>
          </p:cNvPr>
          <p:cNvSpPr txBox="1"/>
          <p:nvPr/>
        </p:nvSpPr>
        <p:spPr>
          <a:xfrm>
            <a:off x="6920630" y="2247453"/>
            <a:ext cx="5041726" cy="307777"/>
          </a:xfrm>
          <a:prstGeom prst="rect">
            <a:avLst/>
          </a:prstGeom>
          <a:noFill/>
          <a:ln w="19050">
            <a:solidFill>
              <a:schemeClr val="accent1"/>
            </a:solidFill>
          </a:ln>
        </p:spPr>
        <p:txBody>
          <a:bodyPr wrap="square" rtlCol="0">
            <a:spAutoFit/>
          </a:bodyPr>
          <a:lstStyle/>
          <a:p>
            <a:r>
              <a:rPr lang="en-GB" sz="1400" dirty="0"/>
              <a:t>Write applications that:</a:t>
            </a:r>
          </a:p>
        </p:txBody>
      </p:sp>
      <p:sp>
        <p:nvSpPr>
          <p:cNvPr id="11" name="TextBox 10">
            <a:extLst>
              <a:ext uri="{FF2B5EF4-FFF2-40B4-BE49-F238E27FC236}">
                <a16:creationId xmlns:a16="http://schemas.microsoft.com/office/drawing/2014/main" id="{91F21644-4153-292F-CC02-D43E2A611973}"/>
              </a:ext>
            </a:extLst>
          </p:cNvPr>
          <p:cNvSpPr txBox="1"/>
          <p:nvPr/>
        </p:nvSpPr>
        <p:spPr>
          <a:xfrm>
            <a:off x="7390356" y="2744319"/>
            <a:ext cx="4572000" cy="276999"/>
          </a:xfrm>
          <a:prstGeom prst="rect">
            <a:avLst/>
          </a:prstGeom>
          <a:noFill/>
          <a:ln w="19050">
            <a:solidFill>
              <a:schemeClr val="accent1"/>
            </a:solidFill>
          </a:ln>
        </p:spPr>
        <p:txBody>
          <a:bodyPr wrap="square" rtlCol="0">
            <a:spAutoFit/>
          </a:bodyPr>
          <a:lstStyle/>
          <a:p>
            <a:r>
              <a:rPr lang="en-GB" sz="1200" i="1" dirty="0"/>
              <a:t>react to events</a:t>
            </a:r>
            <a:r>
              <a:rPr lang="en-GB" sz="1200" dirty="0"/>
              <a:t>: the event-driven nature enables the following qualities</a:t>
            </a:r>
          </a:p>
        </p:txBody>
      </p:sp>
      <p:sp>
        <p:nvSpPr>
          <p:cNvPr id="12" name="TextBox 11">
            <a:extLst>
              <a:ext uri="{FF2B5EF4-FFF2-40B4-BE49-F238E27FC236}">
                <a16:creationId xmlns:a16="http://schemas.microsoft.com/office/drawing/2014/main" id="{BA3095E8-B8B0-19A3-838F-9F6A85F426D9}"/>
              </a:ext>
            </a:extLst>
          </p:cNvPr>
          <p:cNvSpPr txBox="1"/>
          <p:nvPr/>
        </p:nvSpPr>
        <p:spPr>
          <a:xfrm>
            <a:off x="7390356" y="3177804"/>
            <a:ext cx="4572000" cy="276999"/>
          </a:xfrm>
          <a:prstGeom prst="rect">
            <a:avLst/>
          </a:prstGeom>
          <a:noFill/>
          <a:ln w="19050">
            <a:solidFill>
              <a:schemeClr val="accent1"/>
            </a:solidFill>
          </a:ln>
        </p:spPr>
        <p:txBody>
          <a:bodyPr wrap="square" rtlCol="0">
            <a:spAutoFit/>
          </a:bodyPr>
          <a:lstStyle/>
          <a:p>
            <a:r>
              <a:rPr lang="en-GB" sz="1200" i="1" dirty="0"/>
              <a:t>react to load</a:t>
            </a:r>
            <a:r>
              <a:rPr lang="en-GB" sz="1200" dirty="0"/>
              <a:t>: focus on scalability rather than single-user performance</a:t>
            </a:r>
          </a:p>
        </p:txBody>
      </p:sp>
      <p:sp>
        <p:nvSpPr>
          <p:cNvPr id="13" name="TextBox 12">
            <a:extLst>
              <a:ext uri="{FF2B5EF4-FFF2-40B4-BE49-F238E27FC236}">
                <a16:creationId xmlns:a16="http://schemas.microsoft.com/office/drawing/2014/main" id="{C088CA92-5911-28A5-BD51-30B99AA1B1CB}"/>
              </a:ext>
            </a:extLst>
          </p:cNvPr>
          <p:cNvSpPr txBox="1"/>
          <p:nvPr/>
        </p:nvSpPr>
        <p:spPr>
          <a:xfrm>
            <a:off x="7390356" y="3611289"/>
            <a:ext cx="4572000" cy="276999"/>
          </a:xfrm>
          <a:prstGeom prst="rect">
            <a:avLst/>
          </a:prstGeom>
          <a:noFill/>
          <a:ln w="19050">
            <a:solidFill>
              <a:schemeClr val="accent1"/>
            </a:solidFill>
          </a:ln>
        </p:spPr>
        <p:txBody>
          <a:bodyPr wrap="square" rtlCol="0">
            <a:spAutoFit/>
          </a:bodyPr>
          <a:lstStyle/>
          <a:p>
            <a:r>
              <a:rPr lang="en-GB" sz="1200" i="1" dirty="0"/>
              <a:t>react to failure</a:t>
            </a:r>
            <a:r>
              <a:rPr lang="en-GB" sz="1200" dirty="0"/>
              <a:t>: resilient systems with the ability to recover at all levels</a:t>
            </a:r>
          </a:p>
        </p:txBody>
      </p:sp>
      <p:sp>
        <p:nvSpPr>
          <p:cNvPr id="14" name="TextBox 13">
            <a:extLst>
              <a:ext uri="{FF2B5EF4-FFF2-40B4-BE49-F238E27FC236}">
                <a16:creationId xmlns:a16="http://schemas.microsoft.com/office/drawing/2014/main" id="{79C118F2-B80C-A186-46DC-21B3313F1E20}"/>
              </a:ext>
            </a:extLst>
          </p:cNvPr>
          <p:cNvSpPr txBox="1"/>
          <p:nvPr/>
        </p:nvSpPr>
        <p:spPr>
          <a:xfrm>
            <a:off x="7390356" y="4049904"/>
            <a:ext cx="4572000" cy="276999"/>
          </a:xfrm>
          <a:prstGeom prst="rect">
            <a:avLst/>
          </a:prstGeom>
          <a:noFill/>
          <a:ln w="19050">
            <a:solidFill>
              <a:schemeClr val="accent1"/>
            </a:solidFill>
          </a:ln>
        </p:spPr>
        <p:txBody>
          <a:bodyPr wrap="square" rtlCol="0">
            <a:spAutoFit/>
          </a:bodyPr>
          <a:lstStyle/>
          <a:p>
            <a:r>
              <a:rPr lang="en-GB" sz="1200" i="1" dirty="0"/>
              <a:t>react to users</a:t>
            </a:r>
            <a:r>
              <a:rPr lang="en-GB" sz="1200" dirty="0"/>
              <a:t>: combine the above for an interactive user experience</a:t>
            </a:r>
          </a:p>
        </p:txBody>
      </p:sp>
      <p:sp>
        <p:nvSpPr>
          <p:cNvPr id="15" name="TextBox 14">
            <a:extLst>
              <a:ext uri="{FF2B5EF4-FFF2-40B4-BE49-F238E27FC236}">
                <a16:creationId xmlns:a16="http://schemas.microsoft.com/office/drawing/2014/main" id="{625CE5E8-B303-D0F0-9C5A-7399B7CCAB9E}"/>
              </a:ext>
            </a:extLst>
          </p:cNvPr>
          <p:cNvSpPr txBox="1"/>
          <p:nvPr/>
        </p:nvSpPr>
        <p:spPr>
          <a:xfrm>
            <a:off x="6920630" y="4591908"/>
            <a:ext cx="5041726" cy="954107"/>
          </a:xfrm>
          <a:prstGeom prst="rect">
            <a:avLst/>
          </a:prstGeom>
          <a:noFill/>
          <a:ln w="19050">
            <a:solidFill>
              <a:schemeClr val="accent1"/>
            </a:solidFill>
          </a:ln>
        </p:spPr>
        <p:txBody>
          <a:bodyPr wrap="square" rtlCol="0">
            <a:spAutoFit/>
          </a:bodyPr>
          <a:lstStyle/>
          <a:p>
            <a:r>
              <a:rPr lang="en-GB" sz="1400" b="1" dirty="0"/>
              <a:t>Responsive</a:t>
            </a:r>
            <a:r>
              <a:rPr lang="en-GB" sz="1400" dirty="0"/>
              <a:t>: The system responds in a timely manner.</a:t>
            </a:r>
          </a:p>
          <a:p>
            <a:r>
              <a:rPr lang="en-GB" sz="1400" b="1" dirty="0"/>
              <a:t>Resilient</a:t>
            </a:r>
            <a:r>
              <a:rPr lang="en-GB" sz="1400" dirty="0"/>
              <a:t>: The system stays responsive in the presence of failure.</a:t>
            </a:r>
          </a:p>
          <a:p>
            <a:r>
              <a:rPr lang="en-GB" sz="1400" b="1" dirty="0"/>
              <a:t>Elastic</a:t>
            </a:r>
            <a:r>
              <a:rPr lang="en-GB" sz="1400" dirty="0"/>
              <a:t>: The system stays responsive under varying workload.</a:t>
            </a:r>
          </a:p>
          <a:p>
            <a:r>
              <a:rPr lang="en-GB" sz="1400" b="1" dirty="0"/>
              <a:t>Message Driven</a:t>
            </a:r>
            <a:r>
              <a:rPr lang="en-GB" sz="1400" dirty="0"/>
              <a:t>: Rely on asynchronous message passing</a:t>
            </a:r>
          </a:p>
        </p:txBody>
      </p:sp>
      <p:sp>
        <p:nvSpPr>
          <p:cNvPr id="16" name="TextBox 15">
            <a:extLst>
              <a:ext uri="{FF2B5EF4-FFF2-40B4-BE49-F238E27FC236}">
                <a16:creationId xmlns:a16="http://schemas.microsoft.com/office/drawing/2014/main" id="{0EAF4AFE-9D25-3E43-0ACE-A000C3B41E0C}"/>
              </a:ext>
            </a:extLst>
          </p:cNvPr>
          <p:cNvSpPr txBox="1"/>
          <p:nvPr/>
        </p:nvSpPr>
        <p:spPr>
          <a:xfrm>
            <a:off x="6920630" y="5729013"/>
            <a:ext cx="5041726" cy="307777"/>
          </a:xfrm>
          <a:prstGeom prst="rect">
            <a:avLst/>
          </a:prstGeom>
          <a:noFill/>
          <a:ln w="19050">
            <a:solidFill>
              <a:schemeClr val="accent1"/>
            </a:solidFill>
          </a:ln>
        </p:spPr>
        <p:txBody>
          <a:bodyPr wrap="square" rtlCol="0">
            <a:spAutoFit/>
          </a:bodyPr>
          <a:lstStyle/>
          <a:p>
            <a:r>
              <a:rPr lang="en-GB" sz="1400" b="1" dirty="0">
                <a:hlinkClick r:id="rId3"/>
              </a:rPr>
              <a:t>https://</a:t>
            </a:r>
            <a:r>
              <a:rPr lang="en-GB" sz="1400" b="1" dirty="0" err="1">
                <a:hlinkClick r:id="rId3"/>
              </a:rPr>
              <a:t>www.reactivemanifesto.org</a:t>
            </a:r>
            <a:r>
              <a:rPr lang="en-GB" sz="1400" b="1" dirty="0">
                <a:hlinkClick r:id="rId3"/>
              </a:rPr>
              <a:t>/</a:t>
            </a:r>
            <a:endParaRPr lang="en-GB" sz="1400" dirty="0"/>
          </a:p>
        </p:txBody>
      </p:sp>
      <p:sp>
        <p:nvSpPr>
          <p:cNvPr id="4" name="Slide Number Placeholder 3">
            <a:extLst>
              <a:ext uri="{FF2B5EF4-FFF2-40B4-BE49-F238E27FC236}">
                <a16:creationId xmlns:a16="http://schemas.microsoft.com/office/drawing/2014/main" id="{3DF702BF-2850-9CAC-EB3D-9D99724CF2E1}"/>
              </a:ext>
            </a:extLst>
          </p:cNvPr>
          <p:cNvSpPr>
            <a:spLocks noGrp="1"/>
          </p:cNvSpPr>
          <p:nvPr>
            <p:ph type="sldNum" sz="quarter" idx="12"/>
          </p:nvPr>
        </p:nvSpPr>
        <p:spPr/>
        <p:txBody>
          <a:bodyPr/>
          <a:lstStyle/>
          <a:p>
            <a:fld id="{D8273862-4A78-4144-8C8C-371630D2B803}" type="slidenum">
              <a:rPr lang="en-US" smtClean="0"/>
              <a:t>4</a:t>
            </a:fld>
            <a:endParaRPr lang="en-US"/>
          </a:p>
        </p:txBody>
      </p:sp>
      <p:pic>
        <p:nvPicPr>
          <p:cNvPr id="17" name="Picture 16" descr="Table&#10;&#10;Description automatically generated">
            <a:extLst>
              <a:ext uri="{FF2B5EF4-FFF2-40B4-BE49-F238E27FC236}">
                <a16:creationId xmlns:a16="http://schemas.microsoft.com/office/drawing/2014/main" id="{6A9F5944-86E8-42CB-FB2A-5E304ED89EC8}"/>
              </a:ext>
            </a:extLst>
          </p:cNvPr>
          <p:cNvPicPr>
            <a:picLocks noChangeAspect="1"/>
          </p:cNvPicPr>
          <p:nvPr/>
        </p:nvPicPr>
        <p:blipFill>
          <a:blip r:embed="rId4"/>
          <a:stretch>
            <a:fillRect/>
          </a:stretch>
        </p:blipFill>
        <p:spPr>
          <a:xfrm>
            <a:off x="164111" y="423506"/>
            <a:ext cx="6195343" cy="6010987"/>
          </a:xfrm>
          <a:prstGeom prst="rect">
            <a:avLst/>
          </a:prstGeom>
          <a:ln w="76200">
            <a:solidFill>
              <a:schemeClr val="accent1"/>
            </a:solidFill>
          </a:ln>
        </p:spPr>
      </p:pic>
    </p:spTree>
    <p:extLst>
      <p:ext uri="{BB962C8B-B14F-4D97-AF65-F5344CB8AC3E}">
        <p14:creationId xmlns:p14="http://schemas.microsoft.com/office/powerpoint/2010/main" val="40902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E5C1D0CD-5B8D-BCB9-1B8D-006EBB8963A2}"/>
              </a:ext>
            </a:extLst>
          </p:cNvPr>
          <p:cNvPicPr>
            <a:picLocks noChangeAspect="1"/>
          </p:cNvPicPr>
          <p:nvPr/>
        </p:nvPicPr>
        <p:blipFill>
          <a:blip r:embed="rId2"/>
          <a:stretch>
            <a:fillRect/>
          </a:stretch>
        </p:blipFill>
        <p:spPr>
          <a:xfrm>
            <a:off x="643467" y="1329775"/>
            <a:ext cx="10905066" cy="4198448"/>
          </a:xfrm>
          <a:prstGeom prst="rect">
            <a:avLst/>
          </a:prstGeom>
        </p:spPr>
      </p:pic>
      <p:sp>
        <p:nvSpPr>
          <p:cNvPr id="4" name="Slide Number Placeholder 3">
            <a:extLst>
              <a:ext uri="{FF2B5EF4-FFF2-40B4-BE49-F238E27FC236}">
                <a16:creationId xmlns:a16="http://schemas.microsoft.com/office/drawing/2014/main" id="{3AD1F23F-D3C3-4F6D-42BB-B296BD1E0AA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273862-4A78-4144-8C8C-371630D2B803}" type="slidenum">
              <a:rPr lang="en-US" smtClean="0"/>
              <a:pPr>
                <a:spcAft>
                  <a:spcPts val="600"/>
                </a:spcAft>
              </a:pPr>
              <a:t>40</a:t>
            </a:fld>
            <a:endParaRPr lang="en-US"/>
          </a:p>
        </p:txBody>
      </p:sp>
    </p:spTree>
    <p:extLst>
      <p:ext uri="{BB962C8B-B14F-4D97-AF65-F5344CB8AC3E}">
        <p14:creationId xmlns:p14="http://schemas.microsoft.com/office/powerpoint/2010/main" val="3587801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iagram, schematic&#10;&#10;Description automatically generated">
            <a:extLst>
              <a:ext uri="{FF2B5EF4-FFF2-40B4-BE49-F238E27FC236}">
                <a16:creationId xmlns:a16="http://schemas.microsoft.com/office/drawing/2014/main" id="{FFD59B04-9105-D77A-BEB7-96F58D24C72F}"/>
              </a:ext>
            </a:extLst>
          </p:cNvPr>
          <p:cNvPicPr>
            <a:picLocks noChangeAspect="1"/>
          </p:cNvPicPr>
          <p:nvPr/>
        </p:nvPicPr>
        <p:blipFill>
          <a:blip r:embed="rId2"/>
          <a:stretch>
            <a:fillRect/>
          </a:stretch>
        </p:blipFill>
        <p:spPr>
          <a:xfrm>
            <a:off x="643467" y="1002623"/>
            <a:ext cx="10905066" cy="4852753"/>
          </a:xfrm>
          <a:prstGeom prst="rect">
            <a:avLst/>
          </a:prstGeom>
        </p:spPr>
      </p:pic>
      <p:sp>
        <p:nvSpPr>
          <p:cNvPr id="4" name="Slide Number Placeholder 3">
            <a:extLst>
              <a:ext uri="{FF2B5EF4-FFF2-40B4-BE49-F238E27FC236}">
                <a16:creationId xmlns:a16="http://schemas.microsoft.com/office/drawing/2014/main" id="{78BEE5AF-E1FB-143C-107D-5D09C57CA2C2}"/>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41</a:t>
            </a:fld>
            <a:endParaRPr lang="en-US"/>
          </a:p>
        </p:txBody>
      </p:sp>
      <p:sp>
        <p:nvSpPr>
          <p:cNvPr id="15" name="TextBox 14">
            <a:extLst>
              <a:ext uri="{FF2B5EF4-FFF2-40B4-BE49-F238E27FC236}">
                <a16:creationId xmlns:a16="http://schemas.microsoft.com/office/drawing/2014/main" id="{694DC032-3510-DF97-50FF-382C60D44E4F}"/>
              </a:ext>
            </a:extLst>
          </p:cNvPr>
          <p:cNvSpPr txBox="1"/>
          <p:nvPr/>
        </p:nvSpPr>
        <p:spPr>
          <a:xfrm>
            <a:off x="8374113" y="5523978"/>
            <a:ext cx="3316267" cy="954107"/>
          </a:xfrm>
          <a:prstGeom prst="rect">
            <a:avLst/>
          </a:prstGeom>
          <a:noFill/>
          <a:ln>
            <a:solidFill>
              <a:schemeClr val="accent1"/>
            </a:solidFill>
          </a:ln>
        </p:spPr>
        <p:txBody>
          <a:bodyPr wrap="square" rtlCol="0">
            <a:spAutoFit/>
          </a:bodyPr>
          <a:lstStyle/>
          <a:p>
            <a:r>
              <a:rPr lang="en-US" sz="1400" dirty="0"/>
              <a:t>It is possible to calculate activity state by comparing the inbox and outbox to determine where a flow reached, in the event of failure, over storing current state.</a:t>
            </a:r>
          </a:p>
        </p:txBody>
      </p:sp>
    </p:spTree>
    <p:extLst>
      <p:ext uri="{BB962C8B-B14F-4D97-AF65-F5344CB8AC3E}">
        <p14:creationId xmlns:p14="http://schemas.microsoft.com/office/powerpoint/2010/main" val="15047020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29C47E-165C-7A7B-7586-6CBC80F7FEF8}"/>
              </a:ext>
            </a:extLst>
          </p:cNvPr>
          <p:cNvPicPr>
            <a:picLocks noChangeAspect="1"/>
          </p:cNvPicPr>
          <p:nvPr/>
        </p:nvPicPr>
        <p:blipFill>
          <a:blip r:embed="rId3"/>
          <a:stretch>
            <a:fillRect/>
          </a:stretch>
        </p:blipFill>
        <p:spPr>
          <a:xfrm>
            <a:off x="643467" y="1193460"/>
            <a:ext cx="10905066" cy="4471078"/>
          </a:xfrm>
          <a:prstGeom prst="rect">
            <a:avLst/>
          </a:prstGeom>
        </p:spPr>
      </p:pic>
      <p:sp>
        <p:nvSpPr>
          <p:cNvPr id="6" name="Slide Number Placeholder 5">
            <a:extLst>
              <a:ext uri="{FF2B5EF4-FFF2-40B4-BE49-F238E27FC236}">
                <a16:creationId xmlns:a16="http://schemas.microsoft.com/office/drawing/2014/main" id="{21D03C8C-1DFD-F4F4-E2AC-85BC6EB91AF1}"/>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42</a:t>
            </a:fld>
            <a:endParaRPr lang="en-US"/>
          </a:p>
        </p:txBody>
      </p:sp>
    </p:spTree>
    <p:extLst>
      <p:ext uri="{BB962C8B-B14F-4D97-AF65-F5344CB8AC3E}">
        <p14:creationId xmlns:p14="http://schemas.microsoft.com/office/powerpoint/2010/main" val="32209465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346A7C3-ACAA-A21D-0C92-BFB16B303B03}"/>
              </a:ext>
            </a:extLst>
          </p:cNvPr>
          <p:cNvPicPr>
            <a:picLocks noChangeAspect="1"/>
          </p:cNvPicPr>
          <p:nvPr/>
        </p:nvPicPr>
        <p:blipFill>
          <a:blip r:embed="rId3"/>
          <a:stretch>
            <a:fillRect/>
          </a:stretch>
        </p:blipFill>
        <p:spPr>
          <a:xfrm>
            <a:off x="643467" y="1193460"/>
            <a:ext cx="10905066" cy="4471078"/>
          </a:xfrm>
          <a:prstGeom prst="rect">
            <a:avLst/>
          </a:prstGeom>
        </p:spPr>
      </p:pic>
      <p:sp>
        <p:nvSpPr>
          <p:cNvPr id="2" name="Slide Number Placeholder 1">
            <a:extLst>
              <a:ext uri="{FF2B5EF4-FFF2-40B4-BE49-F238E27FC236}">
                <a16:creationId xmlns:a16="http://schemas.microsoft.com/office/drawing/2014/main" id="{BDA80DC3-25DD-A4C0-00E9-475C2B40999E}"/>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43</a:t>
            </a:fld>
            <a:endParaRPr lang="en-US"/>
          </a:p>
        </p:txBody>
      </p:sp>
    </p:spTree>
    <p:extLst>
      <p:ext uri="{BB962C8B-B14F-4D97-AF65-F5344CB8AC3E}">
        <p14:creationId xmlns:p14="http://schemas.microsoft.com/office/powerpoint/2010/main" val="230922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0130F-7AEB-03DA-57B5-56C0D908CD6F}"/>
              </a:ext>
            </a:extLst>
          </p:cNvPr>
          <p:cNvSpPr>
            <a:spLocks noGrp="1"/>
          </p:cNvSpPr>
          <p:nvPr>
            <p:ph type="title"/>
          </p:nvPr>
        </p:nvSpPr>
        <p:spPr/>
        <p:txBody>
          <a:bodyPr/>
          <a:lstStyle/>
          <a:p>
            <a:r>
              <a:rPr lang="en-GB" dirty="0"/>
              <a:t>Agenda</a:t>
            </a:r>
          </a:p>
        </p:txBody>
      </p:sp>
      <p:sp>
        <p:nvSpPr>
          <p:cNvPr id="4" name="Content Placeholder 3">
            <a:extLst>
              <a:ext uri="{FF2B5EF4-FFF2-40B4-BE49-F238E27FC236}">
                <a16:creationId xmlns:a16="http://schemas.microsoft.com/office/drawing/2014/main" id="{555F316F-B6BB-ADAD-9EC5-4E749C7ABF38}"/>
              </a:ext>
            </a:extLst>
          </p:cNvPr>
          <p:cNvSpPr>
            <a:spLocks noGrp="1"/>
          </p:cNvSpPr>
          <p:nvPr>
            <p:ph idx="1"/>
          </p:nvPr>
        </p:nvSpPr>
        <p:spPr/>
        <p:txBody>
          <a:bodyPr>
            <a:normAutofit lnSpcReduction="10000"/>
          </a:bodyPr>
          <a:lstStyle/>
          <a:p>
            <a:r>
              <a:rPr lang="en-GB" dirty="0">
                <a:solidFill>
                  <a:schemeClr val="bg2">
                    <a:lumMod val="90000"/>
                  </a:schemeClr>
                </a:solidFill>
              </a:rPr>
              <a:t>Objects</a:t>
            </a:r>
          </a:p>
          <a:p>
            <a:pPr lvl="1"/>
            <a:r>
              <a:rPr lang="en-GB" dirty="0">
                <a:solidFill>
                  <a:schemeClr val="bg2">
                    <a:lumMod val="90000"/>
                  </a:schemeClr>
                </a:solidFill>
              </a:rPr>
              <a:t>SOA</a:t>
            </a:r>
          </a:p>
          <a:p>
            <a:r>
              <a:rPr lang="en-GB" dirty="0">
                <a:solidFill>
                  <a:schemeClr val="bg2">
                    <a:lumMod val="90000"/>
                  </a:schemeClr>
                </a:solidFill>
              </a:rPr>
              <a:t>Reactive</a:t>
            </a:r>
          </a:p>
          <a:p>
            <a:pPr lvl="1"/>
            <a:r>
              <a:rPr lang="en-GB" dirty="0">
                <a:solidFill>
                  <a:schemeClr val="bg2">
                    <a:lumMod val="90000"/>
                  </a:schemeClr>
                </a:solidFill>
              </a:rPr>
              <a:t>Reactive Programming</a:t>
            </a:r>
          </a:p>
          <a:p>
            <a:pPr lvl="2"/>
            <a:r>
              <a:rPr lang="en-GB" dirty="0">
                <a:solidFill>
                  <a:schemeClr val="bg2">
                    <a:lumMod val="90000"/>
                  </a:schemeClr>
                </a:solidFill>
              </a:rPr>
              <a:t>Dataflow</a:t>
            </a:r>
          </a:p>
          <a:p>
            <a:pPr lvl="2"/>
            <a:r>
              <a:rPr lang="en-GB" dirty="0">
                <a:solidFill>
                  <a:schemeClr val="bg2">
                    <a:lumMod val="90000"/>
                  </a:schemeClr>
                </a:solidFill>
              </a:rPr>
              <a:t>Actors</a:t>
            </a:r>
          </a:p>
          <a:p>
            <a:pPr lvl="2"/>
            <a:r>
              <a:rPr lang="en-GB" dirty="0">
                <a:solidFill>
                  <a:schemeClr val="bg2">
                    <a:lumMod val="90000"/>
                  </a:schemeClr>
                </a:solidFill>
              </a:rPr>
              <a:t>Flow Based Programming</a:t>
            </a:r>
          </a:p>
          <a:p>
            <a:pPr lvl="1"/>
            <a:r>
              <a:rPr lang="en-GB" dirty="0">
                <a:solidFill>
                  <a:schemeClr val="accent6"/>
                </a:solidFill>
              </a:rPr>
              <a:t>Reactive Systems</a:t>
            </a:r>
          </a:p>
          <a:p>
            <a:pPr lvl="2"/>
            <a:r>
              <a:rPr lang="en-GB" dirty="0">
                <a:solidFill>
                  <a:schemeClr val="bg2">
                    <a:lumMod val="90000"/>
                  </a:schemeClr>
                </a:solidFill>
              </a:rPr>
              <a:t>Message Passing</a:t>
            </a:r>
          </a:p>
          <a:p>
            <a:pPr lvl="2"/>
            <a:r>
              <a:rPr lang="en-GB" dirty="0">
                <a:solidFill>
                  <a:schemeClr val="accent6"/>
                </a:solidFill>
              </a:rPr>
              <a:t>Resilience</a:t>
            </a:r>
          </a:p>
          <a:p>
            <a:pPr lvl="2"/>
            <a:r>
              <a:rPr lang="en-GB" dirty="0"/>
              <a:t>Elasticity</a:t>
            </a:r>
          </a:p>
          <a:p>
            <a:pPr lvl="2"/>
            <a:r>
              <a:rPr lang="en-GB" dirty="0"/>
              <a:t>Responsiveness</a:t>
            </a:r>
          </a:p>
        </p:txBody>
      </p:sp>
      <p:sp>
        <p:nvSpPr>
          <p:cNvPr id="2" name="Slide Number Placeholder 1">
            <a:extLst>
              <a:ext uri="{FF2B5EF4-FFF2-40B4-BE49-F238E27FC236}">
                <a16:creationId xmlns:a16="http://schemas.microsoft.com/office/drawing/2014/main" id="{76F05AD7-FA4E-6F5B-4943-0DF3BF874329}"/>
              </a:ext>
            </a:extLst>
          </p:cNvPr>
          <p:cNvSpPr>
            <a:spLocks noGrp="1"/>
          </p:cNvSpPr>
          <p:nvPr>
            <p:ph type="sldNum" sz="quarter" idx="12"/>
          </p:nvPr>
        </p:nvSpPr>
        <p:spPr/>
        <p:txBody>
          <a:bodyPr/>
          <a:lstStyle/>
          <a:p>
            <a:fld id="{D8273862-4A78-4144-8C8C-371630D2B803}" type="slidenum">
              <a:rPr lang="en-US" smtClean="0"/>
              <a:t>44</a:t>
            </a:fld>
            <a:endParaRPr lang="en-US"/>
          </a:p>
        </p:txBody>
      </p:sp>
      <p:sp>
        <p:nvSpPr>
          <p:cNvPr id="5" name="TextBox 4">
            <a:extLst>
              <a:ext uri="{FF2B5EF4-FFF2-40B4-BE49-F238E27FC236}">
                <a16:creationId xmlns:a16="http://schemas.microsoft.com/office/drawing/2014/main" id="{E659B93F-89AC-3D25-715F-A737B0EB97A4}"/>
              </a:ext>
            </a:extLst>
          </p:cNvPr>
          <p:cNvSpPr txBox="1"/>
          <p:nvPr/>
        </p:nvSpPr>
        <p:spPr>
          <a:xfrm>
            <a:off x="10615961" y="858644"/>
            <a:ext cx="631198" cy="369332"/>
          </a:xfrm>
          <a:prstGeom prst="rect">
            <a:avLst/>
          </a:prstGeom>
          <a:noFill/>
        </p:spPr>
        <p:txBody>
          <a:bodyPr wrap="none" rtlCol="0">
            <a:spAutoFit/>
          </a:bodyPr>
          <a:lstStyle/>
          <a:p>
            <a:r>
              <a:rPr lang="en-GB" dirty="0"/>
              <a:t>T: 45</a:t>
            </a:r>
          </a:p>
        </p:txBody>
      </p:sp>
    </p:spTree>
    <p:extLst>
      <p:ext uri="{BB962C8B-B14F-4D97-AF65-F5344CB8AC3E}">
        <p14:creationId xmlns:p14="http://schemas.microsoft.com/office/powerpoint/2010/main" val="10663507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4E8A5E2C-E6C6-41C8-75D9-A4E2539CB433}"/>
              </a:ext>
            </a:extLst>
          </p:cNvPr>
          <p:cNvPicPr>
            <a:picLocks noChangeAspect="1"/>
          </p:cNvPicPr>
          <p:nvPr/>
        </p:nvPicPr>
        <p:blipFill>
          <a:blip r:embed="rId3"/>
          <a:stretch>
            <a:fillRect/>
          </a:stretch>
        </p:blipFill>
        <p:spPr>
          <a:xfrm>
            <a:off x="643467" y="1575139"/>
            <a:ext cx="10905066" cy="3707720"/>
          </a:xfrm>
          <a:prstGeom prst="rect">
            <a:avLst/>
          </a:prstGeom>
        </p:spPr>
      </p:pic>
      <p:sp>
        <p:nvSpPr>
          <p:cNvPr id="2" name="Slide Number Placeholder 1">
            <a:extLst>
              <a:ext uri="{FF2B5EF4-FFF2-40B4-BE49-F238E27FC236}">
                <a16:creationId xmlns:a16="http://schemas.microsoft.com/office/drawing/2014/main" id="{F67BE061-E71C-8AF1-7CB2-C03BC003533D}"/>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45</a:t>
            </a:fld>
            <a:endParaRPr lang="en-US"/>
          </a:p>
        </p:txBody>
      </p:sp>
      <p:sp>
        <p:nvSpPr>
          <p:cNvPr id="8" name="TextBox 7">
            <a:extLst>
              <a:ext uri="{FF2B5EF4-FFF2-40B4-BE49-F238E27FC236}">
                <a16:creationId xmlns:a16="http://schemas.microsoft.com/office/drawing/2014/main" id="{03B270A4-26B9-579B-EB5A-A137418FD094}"/>
              </a:ext>
            </a:extLst>
          </p:cNvPr>
          <p:cNvSpPr txBox="1"/>
          <p:nvPr/>
        </p:nvSpPr>
        <p:spPr>
          <a:xfrm>
            <a:off x="2887714" y="4210994"/>
            <a:ext cx="3316267" cy="954107"/>
          </a:xfrm>
          <a:prstGeom prst="rect">
            <a:avLst/>
          </a:prstGeom>
          <a:noFill/>
          <a:ln>
            <a:solidFill>
              <a:schemeClr val="accent1"/>
            </a:solidFill>
          </a:ln>
        </p:spPr>
        <p:txBody>
          <a:bodyPr wrap="square" rtlCol="0">
            <a:spAutoFit/>
          </a:bodyPr>
          <a:lstStyle/>
          <a:p>
            <a:r>
              <a:rPr lang="en-US" sz="1400" b="1" dirty="0"/>
              <a:t>Bulkheads</a:t>
            </a:r>
            <a:r>
              <a:rPr lang="en-US" sz="1400" dirty="0"/>
              <a:t>: In an  asynchronous conversation a fault does not propagate back up the chain – we have a bulkhead that protects us against failure</a:t>
            </a:r>
          </a:p>
        </p:txBody>
      </p:sp>
    </p:spTree>
    <p:extLst>
      <p:ext uri="{BB962C8B-B14F-4D97-AF65-F5344CB8AC3E}">
        <p14:creationId xmlns:p14="http://schemas.microsoft.com/office/powerpoint/2010/main" val="21474949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1CEAF9E-88FA-F719-0C41-E277E415095C}"/>
              </a:ext>
            </a:extLst>
          </p:cNvPr>
          <p:cNvPicPr>
            <a:picLocks noChangeAspect="1"/>
          </p:cNvPicPr>
          <p:nvPr/>
        </p:nvPicPr>
        <p:blipFill>
          <a:blip r:embed="rId2"/>
          <a:stretch>
            <a:fillRect/>
          </a:stretch>
        </p:blipFill>
        <p:spPr>
          <a:xfrm>
            <a:off x="643467" y="920835"/>
            <a:ext cx="10905066" cy="5016329"/>
          </a:xfrm>
          <a:prstGeom prst="rect">
            <a:avLst/>
          </a:prstGeom>
        </p:spPr>
      </p:pic>
      <p:sp>
        <p:nvSpPr>
          <p:cNvPr id="2" name="Slide Number Placeholder 1">
            <a:extLst>
              <a:ext uri="{FF2B5EF4-FFF2-40B4-BE49-F238E27FC236}">
                <a16:creationId xmlns:a16="http://schemas.microsoft.com/office/drawing/2014/main" id="{5F3BE9FD-B621-B794-B424-67B6F10C6085}"/>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46</a:t>
            </a:fld>
            <a:endParaRPr lang="en-US"/>
          </a:p>
        </p:txBody>
      </p:sp>
      <p:sp>
        <p:nvSpPr>
          <p:cNvPr id="5" name="TextBox 4">
            <a:extLst>
              <a:ext uri="{FF2B5EF4-FFF2-40B4-BE49-F238E27FC236}">
                <a16:creationId xmlns:a16="http://schemas.microsoft.com/office/drawing/2014/main" id="{1565A22F-B879-20EC-9314-0859328F177C}"/>
              </a:ext>
            </a:extLst>
          </p:cNvPr>
          <p:cNvSpPr txBox="1"/>
          <p:nvPr/>
        </p:nvSpPr>
        <p:spPr>
          <a:xfrm>
            <a:off x="1083628" y="5192650"/>
            <a:ext cx="3316267" cy="1169551"/>
          </a:xfrm>
          <a:prstGeom prst="rect">
            <a:avLst/>
          </a:prstGeom>
          <a:noFill/>
          <a:ln>
            <a:solidFill>
              <a:schemeClr val="accent1"/>
            </a:solidFill>
          </a:ln>
        </p:spPr>
        <p:txBody>
          <a:bodyPr wrap="square" rtlCol="0">
            <a:spAutoFit/>
          </a:bodyPr>
          <a:lstStyle/>
          <a:p>
            <a:r>
              <a:rPr lang="en-US" sz="1400" b="1" dirty="0"/>
              <a:t>Lookups</a:t>
            </a:r>
            <a:r>
              <a:rPr lang="en-US" sz="1400" dirty="0"/>
              <a:t>: We may not have all the data in our component needed to process a message we receive - here we need the prices for your purchase – which implies a lookup such as an HTTP GET to the owner </a:t>
            </a:r>
          </a:p>
        </p:txBody>
      </p:sp>
    </p:spTree>
    <p:extLst>
      <p:ext uri="{BB962C8B-B14F-4D97-AF65-F5344CB8AC3E}">
        <p14:creationId xmlns:p14="http://schemas.microsoft.com/office/powerpoint/2010/main" val="4543830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Diagram&#10;&#10;Description automatically generated">
            <a:extLst>
              <a:ext uri="{FF2B5EF4-FFF2-40B4-BE49-F238E27FC236}">
                <a16:creationId xmlns:a16="http://schemas.microsoft.com/office/drawing/2014/main" id="{E7045A8C-4FEA-FC55-74ED-D164535125B3}"/>
              </a:ext>
            </a:extLst>
          </p:cNvPr>
          <p:cNvPicPr>
            <a:picLocks noChangeAspect="1"/>
          </p:cNvPicPr>
          <p:nvPr/>
        </p:nvPicPr>
        <p:blipFill>
          <a:blip r:embed="rId2"/>
          <a:stretch>
            <a:fillRect/>
          </a:stretch>
        </p:blipFill>
        <p:spPr>
          <a:xfrm>
            <a:off x="643467" y="839047"/>
            <a:ext cx="10905066" cy="5179905"/>
          </a:xfrm>
          <a:prstGeom prst="rect">
            <a:avLst/>
          </a:prstGeom>
        </p:spPr>
      </p:pic>
      <p:sp>
        <p:nvSpPr>
          <p:cNvPr id="8" name="Slide Number Placeholder 7">
            <a:extLst>
              <a:ext uri="{FF2B5EF4-FFF2-40B4-BE49-F238E27FC236}">
                <a16:creationId xmlns:a16="http://schemas.microsoft.com/office/drawing/2014/main" id="{53562AF6-B140-D64E-8EC3-25FD0E330E5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273862-4A78-4144-8C8C-371630D2B803}" type="slidenum">
              <a:rPr lang="en-US" smtClean="0"/>
              <a:pPr>
                <a:spcAft>
                  <a:spcPts val="600"/>
                </a:spcAft>
              </a:pPr>
              <a:t>47</a:t>
            </a:fld>
            <a:endParaRPr lang="en-US"/>
          </a:p>
        </p:txBody>
      </p:sp>
      <p:sp>
        <p:nvSpPr>
          <p:cNvPr id="16" name="TextBox 15">
            <a:extLst>
              <a:ext uri="{FF2B5EF4-FFF2-40B4-BE49-F238E27FC236}">
                <a16:creationId xmlns:a16="http://schemas.microsoft.com/office/drawing/2014/main" id="{E0382858-0E90-A508-E2F7-F5F0B38B0DEF}"/>
              </a:ext>
            </a:extLst>
          </p:cNvPr>
          <p:cNvSpPr txBox="1"/>
          <p:nvPr/>
        </p:nvSpPr>
        <p:spPr>
          <a:xfrm>
            <a:off x="1083628" y="5192650"/>
            <a:ext cx="3316267" cy="954107"/>
          </a:xfrm>
          <a:prstGeom prst="rect">
            <a:avLst/>
          </a:prstGeom>
          <a:noFill/>
          <a:ln>
            <a:solidFill>
              <a:schemeClr val="accent1"/>
            </a:solidFill>
          </a:ln>
        </p:spPr>
        <p:txBody>
          <a:bodyPr wrap="square" rtlCol="0">
            <a:spAutoFit/>
          </a:bodyPr>
          <a:lstStyle/>
          <a:p>
            <a:r>
              <a:rPr lang="en-US" sz="1400" b="1" dirty="0"/>
              <a:t>Don’t Do Gets</a:t>
            </a:r>
            <a:r>
              <a:rPr lang="en-US" sz="1400" dirty="0"/>
              <a:t>: Don’t use a GET to retrieve data from another service in a reactive architecture. We must use message passing.</a:t>
            </a:r>
          </a:p>
        </p:txBody>
      </p:sp>
    </p:spTree>
    <p:extLst>
      <p:ext uri="{BB962C8B-B14F-4D97-AF65-F5344CB8AC3E}">
        <p14:creationId xmlns:p14="http://schemas.microsoft.com/office/powerpoint/2010/main" val="20630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360CED82-DBE2-A67F-B194-AEBE7069EE73}"/>
              </a:ext>
            </a:extLst>
          </p:cNvPr>
          <p:cNvPicPr>
            <a:picLocks noChangeAspect="1"/>
          </p:cNvPicPr>
          <p:nvPr/>
        </p:nvPicPr>
        <p:blipFill>
          <a:blip r:embed="rId3"/>
          <a:stretch>
            <a:fillRect/>
          </a:stretch>
        </p:blipFill>
        <p:spPr>
          <a:xfrm>
            <a:off x="643467" y="920835"/>
            <a:ext cx="10905066" cy="5016329"/>
          </a:xfrm>
          <a:prstGeom prst="rect">
            <a:avLst/>
          </a:prstGeom>
        </p:spPr>
      </p:pic>
      <p:sp>
        <p:nvSpPr>
          <p:cNvPr id="4" name="Slide Number Placeholder 3">
            <a:extLst>
              <a:ext uri="{FF2B5EF4-FFF2-40B4-BE49-F238E27FC236}">
                <a16:creationId xmlns:a16="http://schemas.microsoft.com/office/drawing/2014/main" id="{9393972F-4A95-4B05-523D-7C8540E32A1A}"/>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48</a:t>
            </a:fld>
            <a:endParaRPr lang="en-US"/>
          </a:p>
        </p:txBody>
      </p:sp>
    </p:spTree>
    <p:extLst>
      <p:ext uri="{BB962C8B-B14F-4D97-AF65-F5344CB8AC3E}">
        <p14:creationId xmlns:p14="http://schemas.microsoft.com/office/powerpoint/2010/main" val="27340506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5123FEF9-10E1-F6FA-9767-4AD6A805DFD6}"/>
              </a:ext>
            </a:extLst>
          </p:cNvPr>
          <p:cNvPicPr>
            <a:picLocks noChangeAspect="1"/>
          </p:cNvPicPr>
          <p:nvPr/>
        </p:nvPicPr>
        <p:blipFill>
          <a:blip r:embed="rId3"/>
          <a:stretch>
            <a:fillRect/>
          </a:stretch>
        </p:blipFill>
        <p:spPr>
          <a:xfrm>
            <a:off x="1585015" y="643466"/>
            <a:ext cx="9021970" cy="5571067"/>
          </a:xfrm>
          <a:prstGeom prst="rect">
            <a:avLst/>
          </a:prstGeom>
        </p:spPr>
      </p:pic>
      <p:sp>
        <p:nvSpPr>
          <p:cNvPr id="4" name="Slide Number Placeholder 3">
            <a:extLst>
              <a:ext uri="{FF2B5EF4-FFF2-40B4-BE49-F238E27FC236}">
                <a16:creationId xmlns:a16="http://schemas.microsoft.com/office/drawing/2014/main" id="{6A8F2D99-E2AF-79BB-6F24-244C197D2D00}"/>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49</a:t>
            </a:fld>
            <a:endParaRPr lang="en-US"/>
          </a:p>
        </p:txBody>
      </p:sp>
      <p:sp>
        <p:nvSpPr>
          <p:cNvPr id="9" name="TextBox 8">
            <a:extLst>
              <a:ext uri="{FF2B5EF4-FFF2-40B4-BE49-F238E27FC236}">
                <a16:creationId xmlns:a16="http://schemas.microsoft.com/office/drawing/2014/main" id="{CED4D2FF-92B3-FBD0-FDE1-370C45AA6709}"/>
              </a:ext>
            </a:extLst>
          </p:cNvPr>
          <p:cNvSpPr txBox="1"/>
          <p:nvPr/>
        </p:nvSpPr>
        <p:spPr>
          <a:xfrm>
            <a:off x="1083628" y="5192650"/>
            <a:ext cx="3316267" cy="954107"/>
          </a:xfrm>
          <a:prstGeom prst="rect">
            <a:avLst/>
          </a:prstGeom>
          <a:noFill/>
          <a:ln>
            <a:solidFill>
              <a:schemeClr val="accent1"/>
            </a:solidFill>
          </a:ln>
        </p:spPr>
        <p:txBody>
          <a:bodyPr wrap="square" rtlCol="0">
            <a:spAutoFit/>
          </a:bodyPr>
          <a:lstStyle/>
          <a:p>
            <a:r>
              <a:rPr lang="en-US" sz="1400" b="1" dirty="0"/>
              <a:t>ECST</a:t>
            </a:r>
            <a:r>
              <a:rPr lang="en-US" sz="1400" dirty="0"/>
              <a:t>: Subscribes to events from a component to builds a forward cache ( projection) of that components published data, and uses it for lookups</a:t>
            </a:r>
          </a:p>
        </p:txBody>
      </p:sp>
    </p:spTree>
    <p:extLst>
      <p:ext uri="{BB962C8B-B14F-4D97-AF65-F5344CB8AC3E}">
        <p14:creationId xmlns:p14="http://schemas.microsoft.com/office/powerpoint/2010/main" val="3671579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8B0D330-5391-E458-684C-37B2B2E509F8}"/>
              </a:ext>
            </a:extLst>
          </p:cNvPr>
          <p:cNvSpPr txBox="1"/>
          <p:nvPr/>
        </p:nvSpPr>
        <p:spPr>
          <a:xfrm>
            <a:off x="5143433" y="4288002"/>
            <a:ext cx="2502545" cy="5232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none" rtlCol="0">
            <a:spAutoFit/>
          </a:bodyPr>
          <a:lstStyle/>
          <a:p>
            <a:pPr algn="ctr"/>
            <a:r>
              <a:rPr lang="en-US" sz="2800" dirty="0"/>
              <a:t>Message Driven</a:t>
            </a:r>
          </a:p>
        </p:txBody>
      </p:sp>
      <p:sp>
        <p:nvSpPr>
          <p:cNvPr id="9" name="TextBox 8">
            <a:extLst>
              <a:ext uri="{FF2B5EF4-FFF2-40B4-BE49-F238E27FC236}">
                <a16:creationId xmlns:a16="http://schemas.microsoft.com/office/drawing/2014/main" id="{46008679-00AE-1034-20EC-365C5CD13196}"/>
              </a:ext>
            </a:extLst>
          </p:cNvPr>
          <p:cNvSpPr txBox="1"/>
          <p:nvPr/>
        </p:nvSpPr>
        <p:spPr>
          <a:xfrm>
            <a:off x="5143433" y="2197089"/>
            <a:ext cx="2502545" cy="5232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800" dirty="0"/>
              <a:t>Responsive</a:t>
            </a:r>
          </a:p>
        </p:txBody>
      </p:sp>
      <p:sp>
        <p:nvSpPr>
          <p:cNvPr id="10" name="TextBox 9">
            <a:extLst>
              <a:ext uri="{FF2B5EF4-FFF2-40B4-BE49-F238E27FC236}">
                <a16:creationId xmlns:a16="http://schemas.microsoft.com/office/drawing/2014/main" id="{B96C06BA-9B12-6460-477B-CAED1E295D16}"/>
              </a:ext>
            </a:extLst>
          </p:cNvPr>
          <p:cNvSpPr txBox="1"/>
          <p:nvPr/>
        </p:nvSpPr>
        <p:spPr>
          <a:xfrm>
            <a:off x="8024538" y="3164835"/>
            <a:ext cx="2502545" cy="5232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800" dirty="0"/>
              <a:t>Resilient</a:t>
            </a:r>
          </a:p>
        </p:txBody>
      </p:sp>
      <p:sp>
        <p:nvSpPr>
          <p:cNvPr id="11" name="TextBox 10">
            <a:extLst>
              <a:ext uri="{FF2B5EF4-FFF2-40B4-BE49-F238E27FC236}">
                <a16:creationId xmlns:a16="http://schemas.microsoft.com/office/drawing/2014/main" id="{96B216E7-4C68-B951-15A9-CA75F1C10456}"/>
              </a:ext>
            </a:extLst>
          </p:cNvPr>
          <p:cNvSpPr txBox="1"/>
          <p:nvPr/>
        </p:nvSpPr>
        <p:spPr>
          <a:xfrm>
            <a:off x="2189497" y="3142914"/>
            <a:ext cx="2502545" cy="5232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800" dirty="0"/>
              <a:t>Elastic</a:t>
            </a:r>
          </a:p>
        </p:txBody>
      </p:sp>
      <p:cxnSp>
        <p:nvCxnSpPr>
          <p:cNvPr id="13" name="Straight Arrow Connector 12">
            <a:extLst>
              <a:ext uri="{FF2B5EF4-FFF2-40B4-BE49-F238E27FC236}">
                <a16:creationId xmlns:a16="http://schemas.microsoft.com/office/drawing/2014/main" id="{FAA090B5-F3EE-2D01-43B9-0AC2A707D589}"/>
              </a:ext>
            </a:extLst>
          </p:cNvPr>
          <p:cNvCxnSpPr>
            <a:cxnSpLocks/>
          </p:cNvCxnSpPr>
          <p:nvPr/>
        </p:nvCxnSpPr>
        <p:spPr>
          <a:xfrm flipV="1">
            <a:off x="6356959" y="2793303"/>
            <a:ext cx="0" cy="132149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A02407F-6A50-3D04-55FA-8A3AAA40EC8D}"/>
              </a:ext>
            </a:extLst>
          </p:cNvPr>
          <p:cNvCxnSpPr>
            <a:cxnSpLocks/>
          </p:cNvCxnSpPr>
          <p:nvPr/>
        </p:nvCxnSpPr>
        <p:spPr>
          <a:xfrm>
            <a:off x="4828784" y="3432131"/>
            <a:ext cx="3075139" cy="0"/>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CC8808A-D4B0-EEA2-746D-4137CBCE07E1}"/>
              </a:ext>
            </a:extLst>
          </p:cNvPr>
          <p:cNvCxnSpPr>
            <a:cxnSpLocks/>
          </p:cNvCxnSpPr>
          <p:nvPr/>
        </p:nvCxnSpPr>
        <p:spPr>
          <a:xfrm flipV="1">
            <a:off x="3490587" y="2411260"/>
            <a:ext cx="1494772" cy="59081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76B7B74-9C68-2291-9016-56D7E8D64855}"/>
              </a:ext>
            </a:extLst>
          </p:cNvPr>
          <p:cNvCxnSpPr>
            <a:cxnSpLocks/>
          </p:cNvCxnSpPr>
          <p:nvPr/>
        </p:nvCxnSpPr>
        <p:spPr>
          <a:xfrm flipH="1" flipV="1">
            <a:off x="7822504" y="2411260"/>
            <a:ext cx="1747381" cy="63882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8861531-FED7-B1EA-5ECA-BD5488D5959E}"/>
              </a:ext>
            </a:extLst>
          </p:cNvPr>
          <p:cNvCxnSpPr>
            <a:cxnSpLocks/>
          </p:cNvCxnSpPr>
          <p:nvPr/>
        </p:nvCxnSpPr>
        <p:spPr>
          <a:xfrm flipH="1" flipV="1">
            <a:off x="3480149" y="3688055"/>
            <a:ext cx="1505210" cy="87141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522655-2F6B-D3A8-2278-1F91249B79F8}"/>
              </a:ext>
            </a:extLst>
          </p:cNvPr>
          <p:cNvCxnSpPr>
            <a:cxnSpLocks/>
          </p:cNvCxnSpPr>
          <p:nvPr/>
        </p:nvCxnSpPr>
        <p:spPr>
          <a:xfrm flipV="1">
            <a:off x="7753611" y="3817121"/>
            <a:ext cx="1815229" cy="80498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02631E4-1064-6599-2EA8-BCDEBF0D42F9}"/>
              </a:ext>
            </a:extLst>
          </p:cNvPr>
          <p:cNvCxnSpPr>
            <a:cxnSpLocks/>
          </p:cNvCxnSpPr>
          <p:nvPr/>
        </p:nvCxnSpPr>
        <p:spPr>
          <a:xfrm>
            <a:off x="682669" y="3951961"/>
            <a:ext cx="9844414" cy="93945"/>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4E25F1A-C055-90FB-6A81-6C9994ECEA3B}"/>
              </a:ext>
            </a:extLst>
          </p:cNvPr>
          <p:cNvCxnSpPr>
            <a:cxnSpLocks/>
          </p:cNvCxnSpPr>
          <p:nvPr/>
        </p:nvCxnSpPr>
        <p:spPr>
          <a:xfrm>
            <a:off x="682669" y="2793303"/>
            <a:ext cx="9964168" cy="2087"/>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A1AD5A3-2C1C-54C9-547E-9E88C718DABF}"/>
              </a:ext>
            </a:extLst>
          </p:cNvPr>
          <p:cNvSpPr txBox="1"/>
          <p:nvPr/>
        </p:nvSpPr>
        <p:spPr>
          <a:xfrm>
            <a:off x="682669" y="2248422"/>
            <a:ext cx="1308969" cy="400110"/>
          </a:xfrm>
          <a:prstGeom prst="rect">
            <a:avLst/>
          </a:prstGeom>
          <a:noFill/>
        </p:spPr>
        <p:txBody>
          <a:bodyPr wrap="square" rtlCol="0">
            <a:spAutoFit/>
          </a:bodyPr>
          <a:lstStyle/>
          <a:p>
            <a:r>
              <a:rPr lang="en-US" sz="2000" b="1" dirty="0"/>
              <a:t>Value</a:t>
            </a:r>
          </a:p>
        </p:txBody>
      </p:sp>
      <p:sp>
        <p:nvSpPr>
          <p:cNvPr id="38" name="TextBox 37">
            <a:extLst>
              <a:ext uri="{FF2B5EF4-FFF2-40B4-BE49-F238E27FC236}">
                <a16:creationId xmlns:a16="http://schemas.microsoft.com/office/drawing/2014/main" id="{060B1FBD-A4A0-E0F7-C0C1-72031B76A1D3}"/>
              </a:ext>
            </a:extLst>
          </p:cNvPr>
          <p:cNvSpPr txBox="1"/>
          <p:nvPr/>
        </p:nvSpPr>
        <p:spPr>
          <a:xfrm>
            <a:off x="642534" y="3142914"/>
            <a:ext cx="1308969" cy="400110"/>
          </a:xfrm>
          <a:prstGeom prst="rect">
            <a:avLst/>
          </a:prstGeom>
          <a:noFill/>
        </p:spPr>
        <p:txBody>
          <a:bodyPr wrap="square" rtlCol="0">
            <a:spAutoFit/>
          </a:bodyPr>
          <a:lstStyle/>
          <a:p>
            <a:r>
              <a:rPr lang="en-US" sz="2000" b="1" dirty="0"/>
              <a:t>Form</a:t>
            </a:r>
          </a:p>
        </p:txBody>
      </p:sp>
      <p:sp>
        <p:nvSpPr>
          <p:cNvPr id="39" name="TextBox 38">
            <a:extLst>
              <a:ext uri="{FF2B5EF4-FFF2-40B4-BE49-F238E27FC236}">
                <a16:creationId xmlns:a16="http://schemas.microsoft.com/office/drawing/2014/main" id="{7D1224EE-C670-6C82-AE87-1BE77C55D1E5}"/>
              </a:ext>
            </a:extLst>
          </p:cNvPr>
          <p:cNvSpPr txBox="1"/>
          <p:nvPr/>
        </p:nvSpPr>
        <p:spPr>
          <a:xfrm>
            <a:off x="642533" y="4254788"/>
            <a:ext cx="1308969" cy="400110"/>
          </a:xfrm>
          <a:prstGeom prst="rect">
            <a:avLst/>
          </a:prstGeom>
          <a:noFill/>
        </p:spPr>
        <p:txBody>
          <a:bodyPr wrap="square" rtlCol="0">
            <a:spAutoFit/>
          </a:bodyPr>
          <a:lstStyle/>
          <a:p>
            <a:r>
              <a:rPr lang="en-US" sz="2000" b="1" dirty="0"/>
              <a:t>Means</a:t>
            </a:r>
          </a:p>
        </p:txBody>
      </p:sp>
      <p:sp>
        <p:nvSpPr>
          <p:cNvPr id="4" name="Slide Number Placeholder 3">
            <a:extLst>
              <a:ext uri="{FF2B5EF4-FFF2-40B4-BE49-F238E27FC236}">
                <a16:creationId xmlns:a16="http://schemas.microsoft.com/office/drawing/2014/main" id="{5B7D1411-D5C8-F68E-53F5-D53937C759C3}"/>
              </a:ext>
            </a:extLst>
          </p:cNvPr>
          <p:cNvSpPr>
            <a:spLocks noGrp="1"/>
          </p:cNvSpPr>
          <p:nvPr>
            <p:ph type="sldNum" sz="quarter" idx="12"/>
          </p:nvPr>
        </p:nvSpPr>
        <p:spPr/>
        <p:txBody>
          <a:bodyPr/>
          <a:lstStyle/>
          <a:p>
            <a:fld id="{D8273862-4A78-4144-8C8C-371630D2B803}" type="slidenum">
              <a:rPr lang="en-US" smtClean="0"/>
              <a:t>5</a:t>
            </a:fld>
            <a:endParaRPr lang="en-US"/>
          </a:p>
        </p:txBody>
      </p:sp>
    </p:spTree>
    <p:extLst>
      <p:ext uri="{BB962C8B-B14F-4D97-AF65-F5344CB8AC3E}">
        <p14:creationId xmlns:p14="http://schemas.microsoft.com/office/powerpoint/2010/main" val="1590857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2DEA7846-09A6-D25D-5E41-004D4952BA17}"/>
              </a:ext>
            </a:extLst>
          </p:cNvPr>
          <p:cNvPicPr>
            <a:picLocks noChangeAspect="1"/>
          </p:cNvPicPr>
          <p:nvPr/>
        </p:nvPicPr>
        <p:blipFill>
          <a:blip r:embed="rId2"/>
          <a:stretch>
            <a:fillRect/>
          </a:stretch>
        </p:blipFill>
        <p:spPr>
          <a:xfrm>
            <a:off x="1639147" y="643466"/>
            <a:ext cx="8913706" cy="5571067"/>
          </a:xfrm>
          <a:prstGeom prst="rect">
            <a:avLst/>
          </a:prstGeom>
        </p:spPr>
      </p:pic>
      <p:sp>
        <p:nvSpPr>
          <p:cNvPr id="2" name="Slide Number Placeholder 1">
            <a:extLst>
              <a:ext uri="{FF2B5EF4-FFF2-40B4-BE49-F238E27FC236}">
                <a16:creationId xmlns:a16="http://schemas.microsoft.com/office/drawing/2014/main" id="{DB37DD56-DAF6-B1D2-F29D-CA3D3C225772}"/>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50</a:t>
            </a:fld>
            <a:endParaRPr lang="en-US"/>
          </a:p>
        </p:txBody>
      </p:sp>
      <p:sp>
        <p:nvSpPr>
          <p:cNvPr id="5" name="TextBox 4">
            <a:extLst>
              <a:ext uri="{FF2B5EF4-FFF2-40B4-BE49-F238E27FC236}">
                <a16:creationId xmlns:a16="http://schemas.microsoft.com/office/drawing/2014/main" id="{34207ED0-C939-8DD9-3CF1-EC97A27559D5}"/>
              </a:ext>
            </a:extLst>
          </p:cNvPr>
          <p:cNvSpPr txBox="1"/>
          <p:nvPr/>
        </p:nvSpPr>
        <p:spPr>
          <a:xfrm>
            <a:off x="1083628" y="5192650"/>
            <a:ext cx="3316267" cy="954107"/>
          </a:xfrm>
          <a:prstGeom prst="rect">
            <a:avLst/>
          </a:prstGeom>
          <a:noFill/>
          <a:ln>
            <a:solidFill>
              <a:schemeClr val="accent1"/>
            </a:solidFill>
          </a:ln>
        </p:spPr>
        <p:txBody>
          <a:bodyPr wrap="square" rtlCol="0">
            <a:spAutoFit/>
          </a:bodyPr>
          <a:lstStyle/>
          <a:p>
            <a:r>
              <a:rPr lang="en-US" sz="1400" b="1" dirty="0"/>
              <a:t>Eventual Consistency</a:t>
            </a:r>
            <a:r>
              <a:rPr lang="en-US" sz="1400" dirty="0"/>
              <a:t>: We are eventual consistent, stale, but continue to be able to lookup. Accepting eventual consistency is a reactive principle. </a:t>
            </a:r>
          </a:p>
        </p:txBody>
      </p:sp>
      <p:sp>
        <p:nvSpPr>
          <p:cNvPr id="6" name="TextBox 5">
            <a:extLst>
              <a:ext uri="{FF2B5EF4-FFF2-40B4-BE49-F238E27FC236}">
                <a16:creationId xmlns:a16="http://schemas.microsoft.com/office/drawing/2014/main" id="{F55B0A39-3E6D-B28E-593D-D0660AC71ECD}"/>
              </a:ext>
            </a:extLst>
          </p:cNvPr>
          <p:cNvSpPr txBox="1"/>
          <p:nvPr/>
        </p:nvSpPr>
        <p:spPr>
          <a:xfrm>
            <a:off x="8610600" y="336445"/>
            <a:ext cx="3316267" cy="1384995"/>
          </a:xfrm>
          <a:prstGeom prst="rect">
            <a:avLst/>
          </a:prstGeom>
          <a:noFill/>
          <a:ln>
            <a:solidFill>
              <a:schemeClr val="accent1"/>
            </a:solidFill>
          </a:ln>
        </p:spPr>
        <p:txBody>
          <a:bodyPr wrap="square" rtlCol="0">
            <a:spAutoFit/>
          </a:bodyPr>
          <a:lstStyle/>
          <a:p>
            <a:r>
              <a:rPr lang="en-US" sz="1400" b="1" dirty="0"/>
              <a:t>Tailor Consistency</a:t>
            </a:r>
            <a:r>
              <a:rPr lang="en-US" sz="1400" dirty="0"/>
              <a:t>: Reactive advises choosing the consistency you need for its trade-offs. Usually we can tolerate eventual consistency – nearly everything is to an extent its just degrees of latency – to gain availability</a:t>
            </a:r>
          </a:p>
        </p:txBody>
      </p:sp>
    </p:spTree>
    <p:extLst>
      <p:ext uri="{BB962C8B-B14F-4D97-AF65-F5344CB8AC3E}">
        <p14:creationId xmlns:p14="http://schemas.microsoft.com/office/powerpoint/2010/main" val="1139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2F3018DB-796D-3EF3-A3F0-CBD9D4FC75D6}"/>
              </a:ext>
            </a:extLst>
          </p:cNvPr>
          <p:cNvPicPr>
            <a:picLocks noChangeAspect="1"/>
          </p:cNvPicPr>
          <p:nvPr/>
        </p:nvPicPr>
        <p:blipFill>
          <a:blip r:embed="rId3"/>
          <a:stretch>
            <a:fillRect/>
          </a:stretch>
        </p:blipFill>
        <p:spPr>
          <a:xfrm>
            <a:off x="2406553" y="643466"/>
            <a:ext cx="7376423" cy="5569200"/>
          </a:xfrm>
          <a:prstGeom prst="rect">
            <a:avLst/>
          </a:prstGeom>
        </p:spPr>
      </p:pic>
      <p:sp>
        <p:nvSpPr>
          <p:cNvPr id="2" name="Slide Number Placeholder 1">
            <a:extLst>
              <a:ext uri="{FF2B5EF4-FFF2-40B4-BE49-F238E27FC236}">
                <a16:creationId xmlns:a16="http://schemas.microsoft.com/office/drawing/2014/main" id="{2AFB1C24-F74E-1272-1C6C-21EFA941E459}"/>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51</a:t>
            </a:fld>
            <a:endParaRPr lang="en-US"/>
          </a:p>
        </p:txBody>
      </p:sp>
    </p:spTree>
    <p:extLst>
      <p:ext uri="{BB962C8B-B14F-4D97-AF65-F5344CB8AC3E}">
        <p14:creationId xmlns:p14="http://schemas.microsoft.com/office/powerpoint/2010/main" val="1679887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BE1B653D-5FCB-5C45-3A73-EA0ED68296B7}"/>
              </a:ext>
            </a:extLst>
          </p:cNvPr>
          <p:cNvPicPr>
            <a:picLocks noChangeAspect="1"/>
          </p:cNvPicPr>
          <p:nvPr/>
        </p:nvPicPr>
        <p:blipFill>
          <a:blip r:embed="rId2"/>
          <a:stretch>
            <a:fillRect/>
          </a:stretch>
        </p:blipFill>
        <p:spPr>
          <a:xfrm>
            <a:off x="815367" y="643466"/>
            <a:ext cx="10561265" cy="5571067"/>
          </a:xfrm>
          <a:prstGeom prst="rect">
            <a:avLst/>
          </a:prstGeom>
        </p:spPr>
      </p:pic>
      <p:sp>
        <p:nvSpPr>
          <p:cNvPr id="2" name="Slide Number Placeholder 1">
            <a:extLst>
              <a:ext uri="{FF2B5EF4-FFF2-40B4-BE49-F238E27FC236}">
                <a16:creationId xmlns:a16="http://schemas.microsoft.com/office/drawing/2014/main" id="{2E44078D-62D4-D9D3-B51A-E95A7E0342B3}"/>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52</a:t>
            </a:fld>
            <a:endParaRPr lang="en-US"/>
          </a:p>
        </p:txBody>
      </p:sp>
    </p:spTree>
    <p:extLst>
      <p:ext uri="{BB962C8B-B14F-4D97-AF65-F5344CB8AC3E}">
        <p14:creationId xmlns:p14="http://schemas.microsoft.com/office/powerpoint/2010/main" val="9414740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53A95E1D-03E5-B83F-5ABA-F88A4BFB600B}"/>
              </a:ext>
            </a:extLst>
          </p:cNvPr>
          <p:cNvPicPr>
            <a:picLocks noChangeAspect="1"/>
          </p:cNvPicPr>
          <p:nvPr/>
        </p:nvPicPr>
        <p:blipFill>
          <a:blip r:embed="rId2"/>
          <a:stretch>
            <a:fillRect/>
          </a:stretch>
        </p:blipFill>
        <p:spPr>
          <a:xfrm>
            <a:off x="643467" y="988992"/>
            <a:ext cx="10905066" cy="4880014"/>
          </a:xfrm>
          <a:prstGeom prst="rect">
            <a:avLst/>
          </a:prstGeom>
        </p:spPr>
      </p:pic>
      <p:sp>
        <p:nvSpPr>
          <p:cNvPr id="2" name="Slide Number Placeholder 1">
            <a:extLst>
              <a:ext uri="{FF2B5EF4-FFF2-40B4-BE49-F238E27FC236}">
                <a16:creationId xmlns:a16="http://schemas.microsoft.com/office/drawing/2014/main" id="{BA67D4D9-59CB-B4B9-3695-7B6C776A8B84}"/>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53</a:t>
            </a:fld>
            <a:endParaRPr lang="en-US"/>
          </a:p>
        </p:txBody>
      </p:sp>
    </p:spTree>
    <p:extLst>
      <p:ext uri="{BB962C8B-B14F-4D97-AF65-F5344CB8AC3E}">
        <p14:creationId xmlns:p14="http://schemas.microsoft.com/office/powerpoint/2010/main" val="36123776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text, stationary, envelope, businesscard&#10;&#10;Description automatically generated">
            <a:extLst>
              <a:ext uri="{FF2B5EF4-FFF2-40B4-BE49-F238E27FC236}">
                <a16:creationId xmlns:a16="http://schemas.microsoft.com/office/drawing/2014/main" id="{B79BEC10-97F2-4BCE-958D-171C7AC463FB}"/>
              </a:ext>
            </a:extLst>
          </p:cNvPr>
          <p:cNvPicPr>
            <a:picLocks noChangeAspect="1"/>
          </p:cNvPicPr>
          <p:nvPr/>
        </p:nvPicPr>
        <p:blipFill>
          <a:blip r:embed="rId2"/>
          <a:stretch>
            <a:fillRect/>
          </a:stretch>
        </p:blipFill>
        <p:spPr>
          <a:xfrm>
            <a:off x="643467" y="1452457"/>
            <a:ext cx="10905066" cy="3953084"/>
          </a:xfrm>
          <a:prstGeom prst="rect">
            <a:avLst/>
          </a:prstGeom>
        </p:spPr>
      </p:pic>
      <p:sp>
        <p:nvSpPr>
          <p:cNvPr id="2" name="Slide Number Placeholder 1">
            <a:extLst>
              <a:ext uri="{FF2B5EF4-FFF2-40B4-BE49-F238E27FC236}">
                <a16:creationId xmlns:a16="http://schemas.microsoft.com/office/drawing/2014/main" id="{82AE0D27-75C5-B0AF-AF3A-D40C31860B98}"/>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54</a:t>
            </a:fld>
            <a:endParaRPr lang="en-US"/>
          </a:p>
        </p:txBody>
      </p:sp>
    </p:spTree>
    <p:extLst>
      <p:ext uri="{BB962C8B-B14F-4D97-AF65-F5344CB8AC3E}">
        <p14:creationId xmlns:p14="http://schemas.microsoft.com/office/powerpoint/2010/main" val="35839660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4AFA65E4-4748-8805-B9DA-C2D8E82FFEC7}"/>
              </a:ext>
            </a:extLst>
          </p:cNvPr>
          <p:cNvPicPr>
            <a:picLocks noChangeAspect="1"/>
          </p:cNvPicPr>
          <p:nvPr/>
        </p:nvPicPr>
        <p:blipFill>
          <a:blip r:embed="rId2"/>
          <a:stretch>
            <a:fillRect/>
          </a:stretch>
        </p:blipFill>
        <p:spPr>
          <a:xfrm>
            <a:off x="643467" y="1479719"/>
            <a:ext cx="10905066" cy="3898561"/>
          </a:xfrm>
          <a:prstGeom prst="rect">
            <a:avLst/>
          </a:prstGeom>
        </p:spPr>
      </p:pic>
      <p:sp>
        <p:nvSpPr>
          <p:cNvPr id="2" name="Slide Number Placeholder 1">
            <a:extLst>
              <a:ext uri="{FF2B5EF4-FFF2-40B4-BE49-F238E27FC236}">
                <a16:creationId xmlns:a16="http://schemas.microsoft.com/office/drawing/2014/main" id="{42D2C8FD-BAC7-A408-0194-3B0C75A4E337}"/>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55</a:t>
            </a:fld>
            <a:endParaRPr lang="en-US"/>
          </a:p>
        </p:txBody>
      </p:sp>
      <p:sp>
        <p:nvSpPr>
          <p:cNvPr id="7" name="TextBox 6">
            <a:extLst>
              <a:ext uri="{FF2B5EF4-FFF2-40B4-BE49-F238E27FC236}">
                <a16:creationId xmlns:a16="http://schemas.microsoft.com/office/drawing/2014/main" id="{B553656C-2258-A158-CC01-666B2048701E}"/>
              </a:ext>
            </a:extLst>
          </p:cNvPr>
          <p:cNvSpPr txBox="1"/>
          <p:nvPr/>
        </p:nvSpPr>
        <p:spPr>
          <a:xfrm>
            <a:off x="7830417" y="4901226"/>
            <a:ext cx="3316267" cy="738664"/>
          </a:xfrm>
          <a:prstGeom prst="rect">
            <a:avLst/>
          </a:prstGeom>
          <a:noFill/>
          <a:ln>
            <a:solidFill>
              <a:schemeClr val="accent1"/>
            </a:solidFill>
          </a:ln>
        </p:spPr>
        <p:txBody>
          <a:bodyPr wrap="square" rtlCol="0">
            <a:spAutoFit/>
          </a:bodyPr>
          <a:lstStyle/>
          <a:p>
            <a:r>
              <a:rPr lang="en-US" sz="1400" b="1" dirty="0"/>
              <a:t>ECST: </a:t>
            </a:r>
            <a:r>
              <a:rPr lang="en-US" sz="1400" dirty="0"/>
              <a:t>Don’t forget, because we use ECST and not a GET, we support “Let it Crash” by components where we need to lookup</a:t>
            </a:r>
          </a:p>
        </p:txBody>
      </p:sp>
    </p:spTree>
    <p:extLst>
      <p:ext uri="{BB962C8B-B14F-4D97-AF65-F5344CB8AC3E}">
        <p14:creationId xmlns:p14="http://schemas.microsoft.com/office/powerpoint/2010/main" val="20914576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1D03248-2955-A60E-611D-C4AB73C34F4A}"/>
              </a:ext>
            </a:extLst>
          </p:cNvPr>
          <p:cNvPicPr>
            <a:picLocks noChangeAspect="1"/>
          </p:cNvPicPr>
          <p:nvPr/>
        </p:nvPicPr>
        <p:blipFill>
          <a:blip r:embed="rId3"/>
          <a:stretch>
            <a:fillRect/>
          </a:stretch>
        </p:blipFill>
        <p:spPr>
          <a:xfrm>
            <a:off x="1031393" y="643466"/>
            <a:ext cx="10129213" cy="5571067"/>
          </a:xfrm>
          <a:prstGeom prst="rect">
            <a:avLst/>
          </a:prstGeom>
        </p:spPr>
      </p:pic>
      <p:sp>
        <p:nvSpPr>
          <p:cNvPr id="2" name="Slide Number Placeholder 1">
            <a:extLst>
              <a:ext uri="{FF2B5EF4-FFF2-40B4-BE49-F238E27FC236}">
                <a16:creationId xmlns:a16="http://schemas.microsoft.com/office/drawing/2014/main" id="{5A1CCAC3-E06B-54D6-2CA5-DB7C19FECF25}"/>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56</a:t>
            </a:fld>
            <a:endParaRPr lang="en-US"/>
          </a:p>
        </p:txBody>
      </p:sp>
    </p:spTree>
    <p:extLst>
      <p:ext uri="{BB962C8B-B14F-4D97-AF65-F5344CB8AC3E}">
        <p14:creationId xmlns:p14="http://schemas.microsoft.com/office/powerpoint/2010/main" val="41640582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1F8DDA9-12E2-A568-A0D7-A4857FB0AEB7}"/>
              </a:ext>
            </a:extLst>
          </p:cNvPr>
          <p:cNvPicPr>
            <a:picLocks noChangeAspect="1"/>
          </p:cNvPicPr>
          <p:nvPr/>
        </p:nvPicPr>
        <p:blipFill>
          <a:blip r:embed="rId2"/>
          <a:stretch>
            <a:fillRect/>
          </a:stretch>
        </p:blipFill>
        <p:spPr>
          <a:xfrm>
            <a:off x="643467" y="811783"/>
            <a:ext cx="10905066" cy="5234432"/>
          </a:xfrm>
          <a:prstGeom prst="rect">
            <a:avLst/>
          </a:prstGeom>
        </p:spPr>
      </p:pic>
      <p:sp>
        <p:nvSpPr>
          <p:cNvPr id="2" name="Slide Number Placeholder 1">
            <a:extLst>
              <a:ext uri="{FF2B5EF4-FFF2-40B4-BE49-F238E27FC236}">
                <a16:creationId xmlns:a16="http://schemas.microsoft.com/office/drawing/2014/main" id="{85E20BDF-7995-C864-2F75-60B7E4D7C97B}"/>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57</a:t>
            </a:fld>
            <a:endParaRPr lang="en-US"/>
          </a:p>
        </p:txBody>
      </p:sp>
    </p:spTree>
    <p:extLst>
      <p:ext uri="{BB962C8B-B14F-4D97-AF65-F5344CB8AC3E}">
        <p14:creationId xmlns:p14="http://schemas.microsoft.com/office/powerpoint/2010/main" val="4813590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463032A-A813-4937-0EF1-C6D70567073F}"/>
              </a:ext>
            </a:extLst>
          </p:cNvPr>
          <p:cNvPicPr>
            <a:picLocks noChangeAspect="1"/>
          </p:cNvPicPr>
          <p:nvPr/>
        </p:nvPicPr>
        <p:blipFill>
          <a:blip r:embed="rId3"/>
          <a:stretch>
            <a:fillRect/>
          </a:stretch>
        </p:blipFill>
        <p:spPr>
          <a:xfrm>
            <a:off x="643467" y="893571"/>
            <a:ext cx="10905066" cy="5070856"/>
          </a:xfrm>
          <a:prstGeom prst="rect">
            <a:avLst/>
          </a:prstGeom>
        </p:spPr>
      </p:pic>
      <p:sp>
        <p:nvSpPr>
          <p:cNvPr id="4" name="Slide Number Placeholder 3">
            <a:extLst>
              <a:ext uri="{FF2B5EF4-FFF2-40B4-BE49-F238E27FC236}">
                <a16:creationId xmlns:a16="http://schemas.microsoft.com/office/drawing/2014/main" id="{DF2EA2E8-FF47-94AB-ABEB-CB1C4200910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273862-4A78-4144-8C8C-371630D2B803}" type="slidenum">
              <a:rPr lang="en-US" smtClean="0"/>
              <a:pPr>
                <a:spcAft>
                  <a:spcPts val="600"/>
                </a:spcAft>
              </a:pPr>
              <a:t>58</a:t>
            </a:fld>
            <a:endParaRPr lang="en-US"/>
          </a:p>
        </p:txBody>
      </p:sp>
    </p:spTree>
    <p:extLst>
      <p:ext uri="{BB962C8B-B14F-4D97-AF65-F5344CB8AC3E}">
        <p14:creationId xmlns:p14="http://schemas.microsoft.com/office/powerpoint/2010/main" val="37710793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0130F-7AEB-03DA-57B5-56C0D908CD6F}"/>
              </a:ext>
            </a:extLst>
          </p:cNvPr>
          <p:cNvSpPr>
            <a:spLocks noGrp="1"/>
          </p:cNvSpPr>
          <p:nvPr>
            <p:ph type="title"/>
          </p:nvPr>
        </p:nvSpPr>
        <p:spPr/>
        <p:txBody>
          <a:bodyPr/>
          <a:lstStyle/>
          <a:p>
            <a:r>
              <a:rPr lang="en-GB" dirty="0"/>
              <a:t>Agenda</a:t>
            </a:r>
          </a:p>
        </p:txBody>
      </p:sp>
      <p:sp>
        <p:nvSpPr>
          <p:cNvPr id="4" name="Content Placeholder 3">
            <a:extLst>
              <a:ext uri="{FF2B5EF4-FFF2-40B4-BE49-F238E27FC236}">
                <a16:creationId xmlns:a16="http://schemas.microsoft.com/office/drawing/2014/main" id="{555F316F-B6BB-ADAD-9EC5-4E749C7ABF38}"/>
              </a:ext>
            </a:extLst>
          </p:cNvPr>
          <p:cNvSpPr>
            <a:spLocks noGrp="1"/>
          </p:cNvSpPr>
          <p:nvPr>
            <p:ph idx="1"/>
          </p:nvPr>
        </p:nvSpPr>
        <p:spPr/>
        <p:txBody>
          <a:bodyPr>
            <a:normAutofit lnSpcReduction="10000"/>
          </a:bodyPr>
          <a:lstStyle/>
          <a:p>
            <a:r>
              <a:rPr lang="en-GB" dirty="0">
                <a:solidFill>
                  <a:schemeClr val="bg2">
                    <a:lumMod val="90000"/>
                  </a:schemeClr>
                </a:solidFill>
              </a:rPr>
              <a:t>Objects</a:t>
            </a:r>
          </a:p>
          <a:p>
            <a:pPr lvl="1"/>
            <a:r>
              <a:rPr lang="en-GB" dirty="0">
                <a:solidFill>
                  <a:schemeClr val="bg2">
                    <a:lumMod val="90000"/>
                  </a:schemeClr>
                </a:solidFill>
              </a:rPr>
              <a:t>SOA</a:t>
            </a:r>
          </a:p>
          <a:p>
            <a:r>
              <a:rPr lang="en-GB" dirty="0">
                <a:solidFill>
                  <a:schemeClr val="bg2">
                    <a:lumMod val="90000"/>
                  </a:schemeClr>
                </a:solidFill>
              </a:rPr>
              <a:t>Reactive</a:t>
            </a:r>
          </a:p>
          <a:p>
            <a:pPr lvl="1"/>
            <a:r>
              <a:rPr lang="en-GB" dirty="0">
                <a:solidFill>
                  <a:schemeClr val="bg2">
                    <a:lumMod val="90000"/>
                  </a:schemeClr>
                </a:solidFill>
              </a:rPr>
              <a:t>Reactive Programming</a:t>
            </a:r>
          </a:p>
          <a:p>
            <a:pPr lvl="2"/>
            <a:r>
              <a:rPr lang="en-GB" dirty="0">
                <a:solidFill>
                  <a:schemeClr val="bg2">
                    <a:lumMod val="90000"/>
                  </a:schemeClr>
                </a:solidFill>
              </a:rPr>
              <a:t>Dataflow</a:t>
            </a:r>
          </a:p>
          <a:p>
            <a:pPr lvl="2"/>
            <a:r>
              <a:rPr lang="en-GB" dirty="0">
                <a:solidFill>
                  <a:schemeClr val="bg2">
                    <a:lumMod val="90000"/>
                  </a:schemeClr>
                </a:solidFill>
              </a:rPr>
              <a:t>Actors</a:t>
            </a:r>
          </a:p>
          <a:p>
            <a:pPr lvl="2"/>
            <a:r>
              <a:rPr lang="en-GB" dirty="0">
                <a:solidFill>
                  <a:schemeClr val="bg2">
                    <a:lumMod val="90000"/>
                  </a:schemeClr>
                </a:solidFill>
              </a:rPr>
              <a:t>Flow Based Programming</a:t>
            </a:r>
          </a:p>
          <a:p>
            <a:pPr lvl="1"/>
            <a:r>
              <a:rPr lang="en-GB" dirty="0">
                <a:solidFill>
                  <a:schemeClr val="accent6"/>
                </a:solidFill>
              </a:rPr>
              <a:t>Reactive Systems</a:t>
            </a:r>
          </a:p>
          <a:p>
            <a:pPr lvl="2"/>
            <a:r>
              <a:rPr lang="en-GB" dirty="0">
                <a:solidFill>
                  <a:schemeClr val="bg2">
                    <a:lumMod val="90000"/>
                  </a:schemeClr>
                </a:solidFill>
              </a:rPr>
              <a:t>Message Passing</a:t>
            </a:r>
          </a:p>
          <a:p>
            <a:pPr lvl="2"/>
            <a:r>
              <a:rPr lang="en-GB" dirty="0">
                <a:solidFill>
                  <a:schemeClr val="bg2">
                    <a:lumMod val="90000"/>
                  </a:schemeClr>
                </a:solidFill>
              </a:rPr>
              <a:t>Resilience</a:t>
            </a:r>
          </a:p>
          <a:p>
            <a:pPr lvl="2"/>
            <a:r>
              <a:rPr lang="en-GB" dirty="0">
                <a:solidFill>
                  <a:schemeClr val="accent6"/>
                </a:solidFill>
              </a:rPr>
              <a:t>Elasticity</a:t>
            </a:r>
          </a:p>
          <a:p>
            <a:pPr lvl="2"/>
            <a:r>
              <a:rPr lang="en-GB" dirty="0"/>
              <a:t>Responsiveness</a:t>
            </a:r>
          </a:p>
        </p:txBody>
      </p:sp>
      <p:sp>
        <p:nvSpPr>
          <p:cNvPr id="2" name="Slide Number Placeholder 1">
            <a:extLst>
              <a:ext uri="{FF2B5EF4-FFF2-40B4-BE49-F238E27FC236}">
                <a16:creationId xmlns:a16="http://schemas.microsoft.com/office/drawing/2014/main" id="{76F05AD7-FA4E-6F5B-4943-0DF3BF874329}"/>
              </a:ext>
            </a:extLst>
          </p:cNvPr>
          <p:cNvSpPr>
            <a:spLocks noGrp="1"/>
          </p:cNvSpPr>
          <p:nvPr>
            <p:ph type="sldNum" sz="quarter" idx="12"/>
          </p:nvPr>
        </p:nvSpPr>
        <p:spPr/>
        <p:txBody>
          <a:bodyPr/>
          <a:lstStyle/>
          <a:p>
            <a:fld id="{D8273862-4A78-4144-8C8C-371630D2B803}" type="slidenum">
              <a:rPr lang="en-US" smtClean="0"/>
              <a:t>59</a:t>
            </a:fld>
            <a:endParaRPr lang="en-US"/>
          </a:p>
        </p:txBody>
      </p:sp>
      <p:sp>
        <p:nvSpPr>
          <p:cNvPr id="5" name="TextBox 4">
            <a:extLst>
              <a:ext uri="{FF2B5EF4-FFF2-40B4-BE49-F238E27FC236}">
                <a16:creationId xmlns:a16="http://schemas.microsoft.com/office/drawing/2014/main" id="{E8589B15-E7E5-4CC1-D056-8B2FC6960FA9}"/>
              </a:ext>
            </a:extLst>
          </p:cNvPr>
          <p:cNvSpPr txBox="1"/>
          <p:nvPr/>
        </p:nvSpPr>
        <p:spPr>
          <a:xfrm>
            <a:off x="10615961" y="858644"/>
            <a:ext cx="631198" cy="369332"/>
          </a:xfrm>
          <a:prstGeom prst="rect">
            <a:avLst/>
          </a:prstGeom>
          <a:noFill/>
        </p:spPr>
        <p:txBody>
          <a:bodyPr wrap="none" rtlCol="0">
            <a:spAutoFit/>
          </a:bodyPr>
          <a:lstStyle/>
          <a:p>
            <a:r>
              <a:rPr lang="en-GB" dirty="0"/>
              <a:t>T: 50</a:t>
            </a:r>
          </a:p>
        </p:txBody>
      </p:sp>
    </p:spTree>
    <p:extLst>
      <p:ext uri="{BB962C8B-B14F-4D97-AF65-F5344CB8AC3E}">
        <p14:creationId xmlns:p14="http://schemas.microsoft.com/office/powerpoint/2010/main" val="3595948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6C1FC2-2EEC-F58D-2DDD-696FFE98801F}"/>
              </a:ext>
            </a:extLst>
          </p:cNvPr>
          <p:cNvSpPr>
            <a:spLocks noGrp="1"/>
          </p:cNvSpPr>
          <p:nvPr>
            <p:ph idx="1"/>
          </p:nvPr>
        </p:nvSpPr>
        <p:spPr>
          <a:xfrm>
            <a:off x="838200" y="2396718"/>
            <a:ext cx="10515600" cy="2064563"/>
          </a:xfrm>
        </p:spPr>
        <p:txBody>
          <a:bodyPr>
            <a:noAutofit/>
          </a:bodyPr>
          <a:lstStyle/>
          <a:p>
            <a:pPr marL="0" indent="0" algn="ctr">
              <a:buNone/>
            </a:pPr>
            <a:r>
              <a:rPr lang="en-GB" sz="3600" dirty="0"/>
              <a:t>This talk is not about specific implementations such as the actor model, but about how we use the insights of ‘reactive programming’ as a paradigm for how we design larger systems</a:t>
            </a:r>
          </a:p>
        </p:txBody>
      </p:sp>
      <p:sp>
        <p:nvSpPr>
          <p:cNvPr id="4" name="Slide Number Placeholder 3">
            <a:extLst>
              <a:ext uri="{FF2B5EF4-FFF2-40B4-BE49-F238E27FC236}">
                <a16:creationId xmlns:a16="http://schemas.microsoft.com/office/drawing/2014/main" id="{848E97BA-08E7-C83A-0477-F1050D07AC8C}"/>
              </a:ext>
            </a:extLst>
          </p:cNvPr>
          <p:cNvSpPr>
            <a:spLocks noGrp="1"/>
          </p:cNvSpPr>
          <p:nvPr>
            <p:ph type="sldNum" sz="quarter" idx="12"/>
          </p:nvPr>
        </p:nvSpPr>
        <p:spPr/>
        <p:txBody>
          <a:bodyPr/>
          <a:lstStyle/>
          <a:p>
            <a:fld id="{D8273862-4A78-4144-8C8C-371630D2B803}" type="slidenum">
              <a:rPr lang="en-US" smtClean="0"/>
              <a:t>6</a:t>
            </a:fld>
            <a:endParaRPr lang="en-US"/>
          </a:p>
        </p:txBody>
      </p:sp>
    </p:spTree>
    <p:extLst>
      <p:ext uri="{BB962C8B-B14F-4D97-AF65-F5344CB8AC3E}">
        <p14:creationId xmlns:p14="http://schemas.microsoft.com/office/powerpoint/2010/main" val="17011632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62DC9E31-4AC0-590B-8435-3E8A4FC5E0EC}"/>
              </a:ext>
            </a:extLst>
          </p:cNvPr>
          <p:cNvPicPr>
            <a:picLocks noChangeAspect="1"/>
          </p:cNvPicPr>
          <p:nvPr/>
        </p:nvPicPr>
        <p:blipFill>
          <a:blip r:embed="rId3"/>
          <a:stretch>
            <a:fillRect/>
          </a:stretch>
        </p:blipFill>
        <p:spPr>
          <a:xfrm>
            <a:off x="643467" y="743628"/>
            <a:ext cx="10905066" cy="5370742"/>
          </a:xfrm>
          <a:prstGeom prst="rect">
            <a:avLst/>
          </a:prstGeom>
        </p:spPr>
      </p:pic>
      <p:sp>
        <p:nvSpPr>
          <p:cNvPr id="4" name="Slide Number Placeholder 3">
            <a:extLst>
              <a:ext uri="{FF2B5EF4-FFF2-40B4-BE49-F238E27FC236}">
                <a16:creationId xmlns:a16="http://schemas.microsoft.com/office/drawing/2014/main" id="{D2FC06B7-3D39-4EDF-7B90-0F7974316B60}"/>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60</a:t>
            </a:fld>
            <a:endParaRPr lang="en-US"/>
          </a:p>
        </p:txBody>
      </p:sp>
    </p:spTree>
    <p:extLst>
      <p:ext uri="{BB962C8B-B14F-4D97-AF65-F5344CB8AC3E}">
        <p14:creationId xmlns:p14="http://schemas.microsoft.com/office/powerpoint/2010/main" val="28139727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6A84EA66-E442-56B3-9CF1-37320DF8A44B}"/>
              </a:ext>
            </a:extLst>
          </p:cNvPr>
          <p:cNvPicPr>
            <a:picLocks noChangeAspect="1"/>
          </p:cNvPicPr>
          <p:nvPr/>
        </p:nvPicPr>
        <p:blipFill>
          <a:blip r:embed="rId2"/>
          <a:stretch>
            <a:fillRect/>
          </a:stretch>
        </p:blipFill>
        <p:spPr>
          <a:xfrm>
            <a:off x="2319004" y="643466"/>
            <a:ext cx="7553991" cy="5571067"/>
          </a:xfrm>
          <a:prstGeom prst="rect">
            <a:avLst/>
          </a:prstGeom>
        </p:spPr>
      </p:pic>
      <p:sp>
        <p:nvSpPr>
          <p:cNvPr id="2" name="Slide Number Placeholder 1">
            <a:extLst>
              <a:ext uri="{FF2B5EF4-FFF2-40B4-BE49-F238E27FC236}">
                <a16:creationId xmlns:a16="http://schemas.microsoft.com/office/drawing/2014/main" id="{AFC8CF37-7767-437E-6F7C-D5577407A099}"/>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61</a:t>
            </a:fld>
            <a:endParaRPr lang="en-US"/>
          </a:p>
        </p:txBody>
      </p:sp>
    </p:spTree>
    <p:extLst>
      <p:ext uri="{BB962C8B-B14F-4D97-AF65-F5344CB8AC3E}">
        <p14:creationId xmlns:p14="http://schemas.microsoft.com/office/powerpoint/2010/main" val="4319170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81D308BE-F45E-FE62-5FB9-368EBFF68A38}"/>
              </a:ext>
            </a:extLst>
          </p:cNvPr>
          <p:cNvPicPr>
            <a:picLocks noChangeAspect="1"/>
          </p:cNvPicPr>
          <p:nvPr/>
        </p:nvPicPr>
        <p:blipFill>
          <a:blip r:embed="rId3"/>
          <a:stretch>
            <a:fillRect/>
          </a:stretch>
        </p:blipFill>
        <p:spPr>
          <a:xfrm>
            <a:off x="643467" y="798153"/>
            <a:ext cx="10905066" cy="5261693"/>
          </a:xfrm>
          <a:prstGeom prst="rect">
            <a:avLst/>
          </a:prstGeom>
        </p:spPr>
      </p:pic>
      <p:sp>
        <p:nvSpPr>
          <p:cNvPr id="2" name="Slide Number Placeholder 1">
            <a:extLst>
              <a:ext uri="{FF2B5EF4-FFF2-40B4-BE49-F238E27FC236}">
                <a16:creationId xmlns:a16="http://schemas.microsoft.com/office/drawing/2014/main" id="{01B1F297-3F8A-9751-483A-54C5851D8D0D}"/>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62</a:t>
            </a:fld>
            <a:endParaRPr lang="en-US"/>
          </a:p>
        </p:txBody>
      </p:sp>
      <p:sp>
        <p:nvSpPr>
          <p:cNvPr id="5" name="TextBox 4">
            <a:extLst>
              <a:ext uri="{FF2B5EF4-FFF2-40B4-BE49-F238E27FC236}">
                <a16:creationId xmlns:a16="http://schemas.microsoft.com/office/drawing/2014/main" id="{4DE1FB0E-6804-FE8F-3FA6-64CE1D90FAD5}"/>
              </a:ext>
            </a:extLst>
          </p:cNvPr>
          <p:cNvSpPr txBox="1"/>
          <p:nvPr/>
        </p:nvSpPr>
        <p:spPr>
          <a:xfrm>
            <a:off x="315314" y="501649"/>
            <a:ext cx="3316267" cy="1384995"/>
          </a:xfrm>
          <a:prstGeom prst="rect">
            <a:avLst/>
          </a:prstGeom>
          <a:noFill/>
          <a:ln>
            <a:solidFill>
              <a:schemeClr val="accent1"/>
            </a:solidFill>
          </a:ln>
        </p:spPr>
        <p:txBody>
          <a:bodyPr wrap="square" rtlCol="0">
            <a:spAutoFit/>
          </a:bodyPr>
          <a:lstStyle/>
          <a:p>
            <a:r>
              <a:rPr lang="en-US" sz="1400" b="1" dirty="0"/>
              <a:t>Single Threaded</a:t>
            </a:r>
            <a:r>
              <a:rPr lang="en-US" sz="1400" dirty="0"/>
              <a:t> We can use the Reactor pattern for message processing and be single threaded, but if sequential updates are required we must be able to consistently hash messages to partitions when routing to scale</a:t>
            </a:r>
          </a:p>
        </p:txBody>
      </p:sp>
    </p:spTree>
    <p:extLst>
      <p:ext uri="{BB962C8B-B14F-4D97-AF65-F5344CB8AC3E}">
        <p14:creationId xmlns:p14="http://schemas.microsoft.com/office/powerpoint/2010/main" val="5561578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0130F-7AEB-03DA-57B5-56C0D908CD6F}"/>
              </a:ext>
            </a:extLst>
          </p:cNvPr>
          <p:cNvSpPr>
            <a:spLocks noGrp="1"/>
          </p:cNvSpPr>
          <p:nvPr>
            <p:ph type="title"/>
          </p:nvPr>
        </p:nvSpPr>
        <p:spPr/>
        <p:txBody>
          <a:bodyPr/>
          <a:lstStyle/>
          <a:p>
            <a:r>
              <a:rPr lang="en-GB" dirty="0"/>
              <a:t>Agenda</a:t>
            </a:r>
          </a:p>
        </p:txBody>
      </p:sp>
      <p:sp>
        <p:nvSpPr>
          <p:cNvPr id="4" name="Content Placeholder 3">
            <a:extLst>
              <a:ext uri="{FF2B5EF4-FFF2-40B4-BE49-F238E27FC236}">
                <a16:creationId xmlns:a16="http://schemas.microsoft.com/office/drawing/2014/main" id="{555F316F-B6BB-ADAD-9EC5-4E749C7ABF38}"/>
              </a:ext>
            </a:extLst>
          </p:cNvPr>
          <p:cNvSpPr>
            <a:spLocks noGrp="1"/>
          </p:cNvSpPr>
          <p:nvPr>
            <p:ph idx="1"/>
          </p:nvPr>
        </p:nvSpPr>
        <p:spPr/>
        <p:txBody>
          <a:bodyPr>
            <a:normAutofit lnSpcReduction="10000"/>
          </a:bodyPr>
          <a:lstStyle/>
          <a:p>
            <a:r>
              <a:rPr lang="en-GB" dirty="0">
                <a:solidFill>
                  <a:schemeClr val="bg2">
                    <a:lumMod val="90000"/>
                  </a:schemeClr>
                </a:solidFill>
              </a:rPr>
              <a:t>Objects</a:t>
            </a:r>
          </a:p>
          <a:p>
            <a:pPr lvl="1"/>
            <a:r>
              <a:rPr lang="en-GB" dirty="0">
                <a:solidFill>
                  <a:schemeClr val="bg2">
                    <a:lumMod val="90000"/>
                  </a:schemeClr>
                </a:solidFill>
              </a:rPr>
              <a:t>SOA</a:t>
            </a:r>
          </a:p>
          <a:p>
            <a:r>
              <a:rPr lang="en-GB" dirty="0">
                <a:solidFill>
                  <a:schemeClr val="bg2">
                    <a:lumMod val="90000"/>
                  </a:schemeClr>
                </a:solidFill>
              </a:rPr>
              <a:t>Reactive</a:t>
            </a:r>
          </a:p>
          <a:p>
            <a:pPr lvl="1"/>
            <a:r>
              <a:rPr lang="en-GB" dirty="0">
                <a:solidFill>
                  <a:schemeClr val="bg2">
                    <a:lumMod val="90000"/>
                  </a:schemeClr>
                </a:solidFill>
              </a:rPr>
              <a:t>Reactive Programming</a:t>
            </a:r>
          </a:p>
          <a:p>
            <a:pPr lvl="2"/>
            <a:r>
              <a:rPr lang="en-GB" dirty="0">
                <a:solidFill>
                  <a:schemeClr val="bg2">
                    <a:lumMod val="90000"/>
                  </a:schemeClr>
                </a:solidFill>
              </a:rPr>
              <a:t>Dataflow</a:t>
            </a:r>
          </a:p>
          <a:p>
            <a:pPr lvl="2"/>
            <a:r>
              <a:rPr lang="en-GB" dirty="0">
                <a:solidFill>
                  <a:schemeClr val="bg2">
                    <a:lumMod val="90000"/>
                  </a:schemeClr>
                </a:solidFill>
              </a:rPr>
              <a:t>Actors</a:t>
            </a:r>
          </a:p>
          <a:p>
            <a:pPr lvl="2"/>
            <a:r>
              <a:rPr lang="en-GB" dirty="0">
                <a:solidFill>
                  <a:schemeClr val="bg2">
                    <a:lumMod val="90000"/>
                  </a:schemeClr>
                </a:solidFill>
              </a:rPr>
              <a:t>Flow Based Programming</a:t>
            </a:r>
          </a:p>
          <a:p>
            <a:pPr lvl="1"/>
            <a:r>
              <a:rPr lang="en-GB" dirty="0">
                <a:solidFill>
                  <a:schemeClr val="accent6"/>
                </a:solidFill>
              </a:rPr>
              <a:t>Reactive Systems</a:t>
            </a:r>
          </a:p>
          <a:p>
            <a:pPr lvl="2"/>
            <a:r>
              <a:rPr lang="en-GB" dirty="0">
                <a:solidFill>
                  <a:schemeClr val="bg2">
                    <a:lumMod val="90000"/>
                  </a:schemeClr>
                </a:solidFill>
              </a:rPr>
              <a:t>Message Passing</a:t>
            </a:r>
          </a:p>
          <a:p>
            <a:pPr lvl="2"/>
            <a:r>
              <a:rPr lang="en-GB" dirty="0">
                <a:solidFill>
                  <a:schemeClr val="bg2">
                    <a:lumMod val="90000"/>
                  </a:schemeClr>
                </a:solidFill>
              </a:rPr>
              <a:t>Resilience</a:t>
            </a:r>
          </a:p>
          <a:p>
            <a:pPr lvl="2"/>
            <a:r>
              <a:rPr lang="en-GB" dirty="0">
                <a:solidFill>
                  <a:schemeClr val="bg2">
                    <a:lumMod val="90000"/>
                  </a:schemeClr>
                </a:solidFill>
              </a:rPr>
              <a:t>Elasticity</a:t>
            </a:r>
          </a:p>
          <a:p>
            <a:pPr lvl="2"/>
            <a:r>
              <a:rPr lang="en-GB" dirty="0">
                <a:solidFill>
                  <a:schemeClr val="accent6"/>
                </a:solidFill>
              </a:rPr>
              <a:t>Responsiveness</a:t>
            </a:r>
          </a:p>
        </p:txBody>
      </p:sp>
      <p:sp>
        <p:nvSpPr>
          <p:cNvPr id="2" name="Slide Number Placeholder 1">
            <a:extLst>
              <a:ext uri="{FF2B5EF4-FFF2-40B4-BE49-F238E27FC236}">
                <a16:creationId xmlns:a16="http://schemas.microsoft.com/office/drawing/2014/main" id="{76F05AD7-FA4E-6F5B-4943-0DF3BF874329}"/>
              </a:ext>
            </a:extLst>
          </p:cNvPr>
          <p:cNvSpPr>
            <a:spLocks noGrp="1"/>
          </p:cNvSpPr>
          <p:nvPr>
            <p:ph type="sldNum" sz="quarter" idx="12"/>
          </p:nvPr>
        </p:nvSpPr>
        <p:spPr/>
        <p:txBody>
          <a:bodyPr/>
          <a:lstStyle/>
          <a:p>
            <a:fld id="{D8273862-4A78-4144-8C8C-371630D2B803}" type="slidenum">
              <a:rPr lang="en-US" smtClean="0"/>
              <a:t>63</a:t>
            </a:fld>
            <a:endParaRPr lang="en-US"/>
          </a:p>
        </p:txBody>
      </p:sp>
      <p:sp>
        <p:nvSpPr>
          <p:cNvPr id="5" name="TextBox 4">
            <a:extLst>
              <a:ext uri="{FF2B5EF4-FFF2-40B4-BE49-F238E27FC236}">
                <a16:creationId xmlns:a16="http://schemas.microsoft.com/office/drawing/2014/main" id="{9C5449DC-34BD-7195-3D3B-379A507FA250}"/>
              </a:ext>
            </a:extLst>
          </p:cNvPr>
          <p:cNvSpPr txBox="1"/>
          <p:nvPr/>
        </p:nvSpPr>
        <p:spPr>
          <a:xfrm>
            <a:off x="10615961" y="858644"/>
            <a:ext cx="631198" cy="369332"/>
          </a:xfrm>
          <a:prstGeom prst="rect">
            <a:avLst/>
          </a:prstGeom>
          <a:noFill/>
        </p:spPr>
        <p:txBody>
          <a:bodyPr wrap="none" rtlCol="0">
            <a:spAutoFit/>
          </a:bodyPr>
          <a:lstStyle/>
          <a:p>
            <a:r>
              <a:rPr lang="en-GB" dirty="0"/>
              <a:t>T: 55</a:t>
            </a:r>
          </a:p>
        </p:txBody>
      </p:sp>
    </p:spTree>
    <p:extLst>
      <p:ext uri="{BB962C8B-B14F-4D97-AF65-F5344CB8AC3E}">
        <p14:creationId xmlns:p14="http://schemas.microsoft.com/office/powerpoint/2010/main" val="448541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8B0D330-5391-E458-684C-37B2B2E509F8}"/>
              </a:ext>
            </a:extLst>
          </p:cNvPr>
          <p:cNvSpPr txBox="1"/>
          <p:nvPr/>
        </p:nvSpPr>
        <p:spPr>
          <a:xfrm>
            <a:off x="5143433" y="4288002"/>
            <a:ext cx="2502545" cy="5232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none" rtlCol="0">
            <a:spAutoFit/>
          </a:bodyPr>
          <a:lstStyle/>
          <a:p>
            <a:pPr algn="ctr"/>
            <a:r>
              <a:rPr lang="en-US" sz="2800" dirty="0"/>
              <a:t>Message Driven</a:t>
            </a:r>
          </a:p>
        </p:txBody>
      </p:sp>
      <p:sp>
        <p:nvSpPr>
          <p:cNvPr id="9" name="TextBox 8">
            <a:extLst>
              <a:ext uri="{FF2B5EF4-FFF2-40B4-BE49-F238E27FC236}">
                <a16:creationId xmlns:a16="http://schemas.microsoft.com/office/drawing/2014/main" id="{46008679-00AE-1034-20EC-365C5CD13196}"/>
              </a:ext>
            </a:extLst>
          </p:cNvPr>
          <p:cNvSpPr txBox="1"/>
          <p:nvPr/>
        </p:nvSpPr>
        <p:spPr>
          <a:xfrm>
            <a:off x="5143433" y="2197089"/>
            <a:ext cx="2502545" cy="5232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800" dirty="0"/>
              <a:t>Responsive</a:t>
            </a:r>
          </a:p>
        </p:txBody>
      </p:sp>
      <p:sp>
        <p:nvSpPr>
          <p:cNvPr id="10" name="TextBox 9">
            <a:extLst>
              <a:ext uri="{FF2B5EF4-FFF2-40B4-BE49-F238E27FC236}">
                <a16:creationId xmlns:a16="http://schemas.microsoft.com/office/drawing/2014/main" id="{B96C06BA-9B12-6460-477B-CAED1E295D16}"/>
              </a:ext>
            </a:extLst>
          </p:cNvPr>
          <p:cNvSpPr txBox="1"/>
          <p:nvPr/>
        </p:nvSpPr>
        <p:spPr>
          <a:xfrm>
            <a:off x="8024538" y="3164835"/>
            <a:ext cx="2502545" cy="5232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800" dirty="0"/>
              <a:t>Resilient</a:t>
            </a:r>
          </a:p>
        </p:txBody>
      </p:sp>
      <p:sp>
        <p:nvSpPr>
          <p:cNvPr id="11" name="TextBox 10">
            <a:extLst>
              <a:ext uri="{FF2B5EF4-FFF2-40B4-BE49-F238E27FC236}">
                <a16:creationId xmlns:a16="http://schemas.microsoft.com/office/drawing/2014/main" id="{96B216E7-4C68-B951-15A9-CA75F1C10456}"/>
              </a:ext>
            </a:extLst>
          </p:cNvPr>
          <p:cNvSpPr txBox="1"/>
          <p:nvPr/>
        </p:nvSpPr>
        <p:spPr>
          <a:xfrm>
            <a:off x="2189497" y="3142914"/>
            <a:ext cx="2502545" cy="5232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800" dirty="0"/>
              <a:t>Elastic</a:t>
            </a:r>
          </a:p>
        </p:txBody>
      </p:sp>
      <p:cxnSp>
        <p:nvCxnSpPr>
          <p:cNvPr id="13" name="Straight Arrow Connector 12">
            <a:extLst>
              <a:ext uri="{FF2B5EF4-FFF2-40B4-BE49-F238E27FC236}">
                <a16:creationId xmlns:a16="http://schemas.microsoft.com/office/drawing/2014/main" id="{FAA090B5-F3EE-2D01-43B9-0AC2A707D589}"/>
              </a:ext>
            </a:extLst>
          </p:cNvPr>
          <p:cNvCxnSpPr>
            <a:cxnSpLocks/>
          </p:cNvCxnSpPr>
          <p:nvPr/>
        </p:nvCxnSpPr>
        <p:spPr>
          <a:xfrm flipV="1">
            <a:off x="6356959" y="2793303"/>
            <a:ext cx="0" cy="132149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A02407F-6A50-3D04-55FA-8A3AAA40EC8D}"/>
              </a:ext>
            </a:extLst>
          </p:cNvPr>
          <p:cNvCxnSpPr>
            <a:cxnSpLocks/>
          </p:cNvCxnSpPr>
          <p:nvPr/>
        </p:nvCxnSpPr>
        <p:spPr>
          <a:xfrm>
            <a:off x="4828784" y="3432131"/>
            <a:ext cx="3075139" cy="0"/>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CC8808A-D4B0-EEA2-746D-4137CBCE07E1}"/>
              </a:ext>
            </a:extLst>
          </p:cNvPr>
          <p:cNvCxnSpPr>
            <a:cxnSpLocks/>
          </p:cNvCxnSpPr>
          <p:nvPr/>
        </p:nvCxnSpPr>
        <p:spPr>
          <a:xfrm flipV="1">
            <a:off x="3490587" y="2411260"/>
            <a:ext cx="1494772" cy="59081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76B7B74-9C68-2291-9016-56D7E8D64855}"/>
              </a:ext>
            </a:extLst>
          </p:cNvPr>
          <p:cNvCxnSpPr>
            <a:cxnSpLocks/>
          </p:cNvCxnSpPr>
          <p:nvPr/>
        </p:nvCxnSpPr>
        <p:spPr>
          <a:xfrm flipH="1" flipV="1">
            <a:off x="7822504" y="2411260"/>
            <a:ext cx="1747381" cy="63882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8861531-FED7-B1EA-5ECA-BD5488D5959E}"/>
              </a:ext>
            </a:extLst>
          </p:cNvPr>
          <p:cNvCxnSpPr>
            <a:cxnSpLocks/>
          </p:cNvCxnSpPr>
          <p:nvPr/>
        </p:nvCxnSpPr>
        <p:spPr>
          <a:xfrm flipH="1" flipV="1">
            <a:off x="3480149" y="3688055"/>
            <a:ext cx="1505210" cy="87141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522655-2F6B-D3A8-2278-1F91249B79F8}"/>
              </a:ext>
            </a:extLst>
          </p:cNvPr>
          <p:cNvCxnSpPr>
            <a:cxnSpLocks/>
          </p:cNvCxnSpPr>
          <p:nvPr/>
        </p:nvCxnSpPr>
        <p:spPr>
          <a:xfrm flipV="1">
            <a:off x="7753611" y="3817121"/>
            <a:ext cx="1815229" cy="80498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02631E4-1064-6599-2EA8-BCDEBF0D42F9}"/>
              </a:ext>
            </a:extLst>
          </p:cNvPr>
          <p:cNvCxnSpPr>
            <a:cxnSpLocks/>
          </p:cNvCxnSpPr>
          <p:nvPr/>
        </p:nvCxnSpPr>
        <p:spPr>
          <a:xfrm>
            <a:off x="682669" y="3951961"/>
            <a:ext cx="9844414" cy="93945"/>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4E25F1A-C055-90FB-6A81-6C9994ECEA3B}"/>
              </a:ext>
            </a:extLst>
          </p:cNvPr>
          <p:cNvCxnSpPr>
            <a:cxnSpLocks/>
          </p:cNvCxnSpPr>
          <p:nvPr/>
        </p:nvCxnSpPr>
        <p:spPr>
          <a:xfrm>
            <a:off x="682669" y="2793303"/>
            <a:ext cx="9964168" cy="2087"/>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A1AD5A3-2C1C-54C9-547E-9E88C718DABF}"/>
              </a:ext>
            </a:extLst>
          </p:cNvPr>
          <p:cNvSpPr txBox="1"/>
          <p:nvPr/>
        </p:nvSpPr>
        <p:spPr>
          <a:xfrm>
            <a:off x="682669" y="2248422"/>
            <a:ext cx="1308969" cy="400110"/>
          </a:xfrm>
          <a:prstGeom prst="rect">
            <a:avLst/>
          </a:prstGeom>
          <a:noFill/>
        </p:spPr>
        <p:txBody>
          <a:bodyPr wrap="square" rtlCol="0">
            <a:spAutoFit/>
          </a:bodyPr>
          <a:lstStyle/>
          <a:p>
            <a:r>
              <a:rPr lang="en-US" sz="2000" b="1" dirty="0"/>
              <a:t>Value</a:t>
            </a:r>
          </a:p>
        </p:txBody>
      </p:sp>
      <p:sp>
        <p:nvSpPr>
          <p:cNvPr id="38" name="TextBox 37">
            <a:extLst>
              <a:ext uri="{FF2B5EF4-FFF2-40B4-BE49-F238E27FC236}">
                <a16:creationId xmlns:a16="http://schemas.microsoft.com/office/drawing/2014/main" id="{060B1FBD-A4A0-E0F7-C0C1-72031B76A1D3}"/>
              </a:ext>
            </a:extLst>
          </p:cNvPr>
          <p:cNvSpPr txBox="1"/>
          <p:nvPr/>
        </p:nvSpPr>
        <p:spPr>
          <a:xfrm>
            <a:off x="642534" y="3142914"/>
            <a:ext cx="1308969" cy="400110"/>
          </a:xfrm>
          <a:prstGeom prst="rect">
            <a:avLst/>
          </a:prstGeom>
          <a:noFill/>
        </p:spPr>
        <p:txBody>
          <a:bodyPr wrap="square" rtlCol="0">
            <a:spAutoFit/>
          </a:bodyPr>
          <a:lstStyle/>
          <a:p>
            <a:r>
              <a:rPr lang="en-US" sz="2000" b="1" dirty="0"/>
              <a:t>Form</a:t>
            </a:r>
          </a:p>
        </p:txBody>
      </p:sp>
      <p:sp>
        <p:nvSpPr>
          <p:cNvPr id="39" name="TextBox 38">
            <a:extLst>
              <a:ext uri="{FF2B5EF4-FFF2-40B4-BE49-F238E27FC236}">
                <a16:creationId xmlns:a16="http://schemas.microsoft.com/office/drawing/2014/main" id="{7D1224EE-C670-6C82-AE87-1BE77C55D1E5}"/>
              </a:ext>
            </a:extLst>
          </p:cNvPr>
          <p:cNvSpPr txBox="1"/>
          <p:nvPr/>
        </p:nvSpPr>
        <p:spPr>
          <a:xfrm>
            <a:off x="642533" y="4254788"/>
            <a:ext cx="1308969" cy="400110"/>
          </a:xfrm>
          <a:prstGeom prst="rect">
            <a:avLst/>
          </a:prstGeom>
          <a:noFill/>
        </p:spPr>
        <p:txBody>
          <a:bodyPr wrap="square" rtlCol="0">
            <a:spAutoFit/>
          </a:bodyPr>
          <a:lstStyle/>
          <a:p>
            <a:r>
              <a:rPr lang="en-US" sz="2000" b="1" dirty="0"/>
              <a:t>Means</a:t>
            </a:r>
          </a:p>
        </p:txBody>
      </p:sp>
      <p:sp>
        <p:nvSpPr>
          <p:cNvPr id="4" name="Slide Number Placeholder 3">
            <a:extLst>
              <a:ext uri="{FF2B5EF4-FFF2-40B4-BE49-F238E27FC236}">
                <a16:creationId xmlns:a16="http://schemas.microsoft.com/office/drawing/2014/main" id="{5B7D1411-D5C8-F68E-53F5-D53937C759C3}"/>
              </a:ext>
            </a:extLst>
          </p:cNvPr>
          <p:cNvSpPr>
            <a:spLocks noGrp="1"/>
          </p:cNvSpPr>
          <p:nvPr>
            <p:ph type="sldNum" sz="quarter" idx="12"/>
          </p:nvPr>
        </p:nvSpPr>
        <p:spPr/>
        <p:txBody>
          <a:bodyPr/>
          <a:lstStyle/>
          <a:p>
            <a:fld id="{D8273862-4A78-4144-8C8C-371630D2B803}" type="slidenum">
              <a:rPr lang="en-US" smtClean="0"/>
              <a:t>64</a:t>
            </a:fld>
            <a:endParaRPr lang="en-US"/>
          </a:p>
        </p:txBody>
      </p:sp>
    </p:spTree>
    <p:extLst>
      <p:ext uri="{BB962C8B-B14F-4D97-AF65-F5344CB8AC3E}">
        <p14:creationId xmlns:p14="http://schemas.microsoft.com/office/powerpoint/2010/main" val="1512377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with low confidence">
            <a:extLst>
              <a:ext uri="{FF2B5EF4-FFF2-40B4-BE49-F238E27FC236}">
                <a16:creationId xmlns:a16="http://schemas.microsoft.com/office/drawing/2014/main" id="{E517F7C1-8793-89A1-6E25-3ADB0798CE67}"/>
              </a:ext>
            </a:extLst>
          </p:cNvPr>
          <p:cNvPicPr>
            <a:picLocks noChangeAspect="1"/>
          </p:cNvPicPr>
          <p:nvPr/>
        </p:nvPicPr>
        <p:blipFill>
          <a:blip r:embed="rId3"/>
          <a:stretch>
            <a:fillRect/>
          </a:stretch>
        </p:blipFill>
        <p:spPr>
          <a:xfrm>
            <a:off x="1639147" y="643466"/>
            <a:ext cx="8913706" cy="5571067"/>
          </a:xfrm>
          <a:prstGeom prst="rect">
            <a:avLst/>
          </a:prstGeom>
        </p:spPr>
      </p:pic>
      <p:sp>
        <p:nvSpPr>
          <p:cNvPr id="6" name="Slide Number Placeholder 5">
            <a:extLst>
              <a:ext uri="{FF2B5EF4-FFF2-40B4-BE49-F238E27FC236}">
                <a16:creationId xmlns:a16="http://schemas.microsoft.com/office/drawing/2014/main" id="{240150BF-6A1C-4F5B-6586-DBC6F05A2291}"/>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7</a:t>
            </a:fld>
            <a:endParaRPr lang="en-US"/>
          </a:p>
        </p:txBody>
      </p:sp>
    </p:spTree>
    <p:extLst>
      <p:ext uri="{BB962C8B-B14F-4D97-AF65-F5344CB8AC3E}">
        <p14:creationId xmlns:p14="http://schemas.microsoft.com/office/powerpoint/2010/main" val="3287359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B0130F-7AEB-03DA-57B5-56C0D908CD6F}"/>
              </a:ext>
            </a:extLst>
          </p:cNvPr>
          <p:cNvSpPr>
            <a:spLocks noGrp="1"/>
          </p:cNvSpPr>
          <p:nvPr>
            <p:ph type="title"/>
          </p:nvPr>
        </p:nvSpPr>
        <p:spPr/>
        <p:txBody>
          <a:bodyPr/>
          <a:lstStyle/>
          <a:p>
            <a:r>
              <a:rPr lang="en-GB" dirty="0"/>
              <a:t>Agenda</a:t>
            </a:r>
          </a:p>
        </p:txBody>
      </p:sp>
      <p:sp>
        <p:nvSpPr>
          <p:cNvPr id="4" name="Content Placeholder 3">
            <a:extLst>
              <a:ext uri="{FF2B5EF4-FFF2-40B4-BE49-F238E27FC236}">
                <a16:creationId xmlns:a16="http://schemas.microsoft.com/office/drawing/2014/main" id="{555F316F-B6BB-ADAD-9EC5-4E749C7ABF38}"/>
              </a:ext>
            </a:extLst>
          </p:cNvPr>
          <p:cNvSpPr>
            <a:spLocks noGrp="1"/>
          </p:cNvSpPr>
          <p:nvPr>
            <p:ph idx="1"/>
          </p:nvPr>
        </p:nvSpPr>
        <p:spPr/>
        <p:txBody>
          <a:bodyPr>
            <a:normAutofit lnSpcReduction="10000"/>
          </a:bodyPr>
          <a:lstStyle/>
          <a:p>
            <a:r>
              <a:rPr lang="en-GB" dirty="0">
                <a:solidFill>
                  <a:schemeClr val="accent6"/>
                </a:solidFill>
              </a:rPr>
              <a:t>Objects</a:t>
            </a:r>
          </a:p>
          <a:p>
            <a:pPr lvl="1"/>
            <a:r>
              <a:rPr lang="en-GB" dirty="0"/>
              <a:t>SOA</a:t>
            </a:r>
          </a:p>
          <a:p>
            <a:r>
              <a:rPr lang="en-GB" dirty="0"/>
              <a:t>Reactive</a:t>
            </a:r>
          </a:p>
          <a:p>
            <a:pPr lvl="1"/>
            <a:r>
              <a:rPr lang="en-GB" dirty="0"/>
              <a:t>Reactive Programming</a:t>
            </a:r>
          </a:p>
          <a:p>
            <a:pPr lvl="2"/>
            <a:r>
              <a:rPr lang="en-GB" dirty="0"/>
              <a:t>Dataflow</a:t>
            </a:r>
          </a:p>
          <a:p>
            <a:pPr lvl="2"/>
            <a:r>
              <a:rPr lang="en-GB" dirty="0"/>
              <a:t>Actors</a:t>
            </a:r>
          </a:p>
          <a:p>
            <a:pPr lvl="2"/>
            <a:r>
              <a:rPr lang="en-GB" dirty="0"/>
              <a:t>Flow Based Programming</a:t>
            </a:r>
          </a:p>
          <a:p>
            <a:pPr lvl="1"/>
            <a:r>
              <a:rPr lang="en-GB" dirty="0"/>
              <a:t>Reactive Systems</a:t>
            </a:r>
          </a:p>
          <a:p>
            <a:pPr lvl="2"/>
            <a:r>
              <a:rPr lang="en-GB" dirty="0"/>
              <a:t>Message Passing</a:t>
            </a:r>
          </a:p>
          <a:p>
            <a:pPr lvl="2"/>
            <a:r>
              <a:rPr lang="en-GB" dirty="0"/>
              <a:t>Resilience</a:t>
            </a:r>
          </a:p>
          <a:p>
            <a:pPr lvl="2"/>
            <a:r>
              <a:rPr lang="en-GB" dirty="0"/>
              <a:t>Elasticity</a:t>
            </a:r>
          </a:p>
          <a:p>
            <a:pPr lvl="2"/>
            <a:r>
              <a:rPr lang="en-GB" dirty="0"/>
              <a:t>Responsiveness</a:t>
            </a:r>
          </a:p>
        </p:txBody>
      </p:sp>
      <p:sp>
        <p:nvSpPr>
          <p:cNvPr id="2" name="Slide Number Placeholder 1">
            <a:extLst>
              <a:ext uri="{FF2B5EF4-FFF2-40B4-BE49-F238E27FC236}">
                <a16:creationId xmlns:a16="http://schemas.microsoft.com/office/drawing/2014/main" id="{76F05AD7-FA4E-6F5B-4943-0DF3BF874329}"/>
              </a:ext>
            </a:extLst>
          </p:cNvPr>
          <p:cNvSpPr>
            <a:spLocks noGrp="1"/>
          </p:cNvSpPr>
          <p:nvPr>
            <p:ph type="sldNum" sz="quarter" idx="12"/>
          </p:nvPr>
        </p:nvSpPr>
        <p:spPr/>
        <p:txBody>
          <a:bodyPr/>
          <a:lstStyle/>
          <a:p>
            <a:fld id="{D8273862-4A78-4144-8C8C-371630D2B803}" type="slidenum">
              <a:rPr lang="en-US" smtClean="0"/>
              <a:t>8</a:t>
            </a:fld>
            <a:endParaRPr lang="en-US"/>
          </a:p>
        </p:txBody>
      </p:sp>
    </p:spTree>
    <p:extLst>
      <p:ext uri="{BB962C8B-B14F-4D97-AF65-F5344CB8AC3E}">
        <p14:creationId xmlns:p14="http://schemas.microsoft.com/office/powerpoint/2010/main" val="1029327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F6425FA-1CDF-36ED-32AF-FD9BF7CA9E32}"/>
              </a:ext>
            </a:extLst>
          </p:cNvPr>
          <p:cNvPicPr>
            <a:picLocks noChangeAspect="1"/>
          </p:cNvPicPr>
          <p:nvPr/>
        </p:nvPicPr>
        <p:blipFill>
          <a:blip r:embed="rId3"/>
          <a:stretch>
            <a:fillRect/>
          </a:stretch>
        </p:blipFill>
        <p:spPr>
          <a:xfrm>
            <a:off x="643467" y="675471"/>
            <a:ext cx="10905066" cy="5507057"/>
          </a:xfrm>
          <a:prstGeom prst="rect">
            <a:avLst/>
          </a:prstGeom>
        </p:spPr>
      </p:pic>
      <p:sp>
        <p:nvSpPr>
          <p:cNvPr id="2" name="Slide Number Placeholder 1">
            <a:extLst>
              <a:ext uri="{FF2B5EF4-FFF2-40B4-BE49-F238E27FC236}">
                <a16:creationId xmlns:a16="http://schemas.microsoft.com/office/drawing/2014/main" id="{005867F9-CE45-B857-E5B4-80F59B6EBDC1}"/>
              </a:ext>
            </a:extLst>
          </p:cNvPr>
          <p:cNvSpPr>
            <a:spLocks noGrp="1"/>
          </p:cNvSpPr>
          <p:nvPr>
            <p:ph type="sldNum" sz="quarter" idx="12"/>
          </p:nvPr>
        </p:nvSpPr>
        <p:spPr>
          <a:xfrm>
            <a:off x="8610600" y="6356350"/>
            <a:ext cx="2743200" cy="365125"/>
          </a:xfrm>
        </p:spPr>
        <p:txBody>
          <a:bodyPr>
            <a:normAutofit/>
          </a:bodyPr>
          <a:lstStyle/>
          <a:p>
            <a:pPr>
              <a:spcAft>
                <a:spcPts val="600"/>
              </a:spcAft>
            </a:pPr>
            <a:fld id="{D8273862-4A78-4144-8C8C-371630D2B803}" type="slidenum">
              <a:rPr lang="en-US" smtClean="0"/>
              <a:pPr>
                <a:spcAft>
                  <a:spcPts val="600"/>
                </a:spcAft>
              </a:pPr>
              <a:t>9</a:t>
            </a:fld>
            <a:endParaRPr lang="en-US"/>
          </a:p>
        </p:txBody>
      </p:sp>
    </p:spTree>
    <p:extLst>
      <p:ext uri="{BB962C8B-B14F-4D97-AF65-F5344CB8AC3E}">
        <p14:creationId xmlns:p14="http://schemas.microsoft.com/office/powerpoint/2010/main" val="6004255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10252</TotalTime>
  <Words>3441</Words>
  <Application>Microsoft Macintosh PowerPoint</Application>
  <PresentationFormat>Widescreen</PresentationFormat>
  <Paragraphs>408</Paragraphs>
  <Slides>64</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Calibri</vt:lpstr>
      <vt:lpstr>Calibri Light</vt:lpstr>
      <vt:lpstr>Palatino Linotype</vt:lpstr>
      <vt:lpstr>Office Theme</vt:lpstr>
      <vt:lpstr>Reactive Architectures</vt:lpstr>
      <vt:lpstr>Who are you?</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Agenda</vt:lpstr>
      <vt:lpstr>Agenda</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Agenda</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Agenda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Reactive Architectures</dc:title>
  <dc:creator>Ian Cooper</dc:creator>
  <cp:lastModifiedBy>Ian Cooper</cp:lastModifiedBy>
  <cp:revision>147</cp:revision>
  <dcterms:created xsi:type="dcterms:W3CDTF">2023-01-14T18:23:59Z</dcterms:created>
  <dcterms:modified xsi:type="dcterms:W3CDTF">2023-05-25T14:00:08Z</dcterms:modified>
</cp:coreProperties>
</file>